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82" r:id="rId5"/>
    <p:sldId id="280" r:id="rId6"/>
    <p:sldId id="274" r:id="rId7"/>
    <p:sldId id="258" r:id="rId8"/>
    <p:sldId id="290" r:id="rId9"/>
    <p:sldId id="269" r:id="rId10"/>
    <p:sldId id="275" r:id="rId11"/>
    <p:sldId id="260" r:id="rId12"/>
    <p:sldId id="291" r:id="rId13"/>
    <p:sldId id="295" r:id="rId14"/>
    <p:sldId id="276" r:id="rId15"/>
    <p:sldId id="262" r:id="rId16"/>
    <p:sldId id="292" r:id="rId17"/>
    <p:sldId id="296" r:id="rId18"/>
    <p:sldId id="277" r:id="rId19"/>
    <p:sldId id="264" r:id="rId20"/>
    <p:sldId id="293" r:id="rId21"/>
    <p:sldId id="297" r:id="rId22"/>
    <p:sldId id="278" r:id="rId23"/>
    <p:sldId id="266" r:id="rId24"/>
    <p:sldId id="294" r:id="rId25"/>
    <p:sldId id="298" r:id="rId26"/>
    <p:sldId id="268" r:id="rId27"/>
    <p:sldId id="283" r:id="rId28"/>
    <p:sldId id="284" r:id="rId29"/>
    <p:sldId id="285" r:id="rId30"/>
    <p:sldId id="286" r:id="rId31"/>
    <p:sldId id="287" r:id="rId32"/>
    <p:sldId id="288" r:id="rId33"/>
    <p:sldId id="289" r:id="rId34"/>
    <p:sldId id="273"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254837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246250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012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1525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73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428932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27027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26250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176914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7D64BD-71E6-4799-B9DA-CE2BBAB1932E}" type="datetimeFigureOut">
              <a:rPr lang="es-CO" smtClean="0"/>
              <a:t>30/03/2020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309985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67D64BD-71E6-4799-B9DA-CE2BBAB1932E}" type="datetimeFigureOut">
              <a:rPr lang="es-CO" smtClean="0"/>
              <a:t>30/03/2020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409780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67D64BD-71E6-4799-B9DA-CE2BBAB1932E}" type="datetimeFigureOut">
              <a:rPr lang="es-CO" smtClean="0"/>
              <a:t>30/03/2020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349703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67D64BD-71E6-4799-B9DA-CE2BBAB1932E}" type="datetimeFigureOut">
              <a:rPr lang="es-CO" smtClean="0"/>
              <a:t>30/03/2020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30434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D64BD-71E6-4799-B9DA-CE2BBAB1932E}" type="datetimeFigureOut">
              <a:rPr lang="es-CO" smtClean="0"/>
              <a:t>30/03/2020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48970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7D64BD-71E6-4799-B9DA-CE2BBAB1932E}" type="datetimeFigureOut">
              <a:rPr lang="es-CO" smtClean="0"/>
              <a:t>30/03/2020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148268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7D64BD-71E6-4799-B9DA-CE2BBAB1932E}" type="datetimeFigureOut">
              <a:rPr lang="es-CO" smtClean="0"/>
              <a:t>30/03/2020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BE53F5C-0A7B-4391-A6AB-4DC4F624D4B4}" type="slidenum">
              <a:rPr lang="es-CO" smtClean="0"/>
              <a:t>‹Nº›</a:t>
            </a:fld>
            <a:endParaRPr lang="es-CO"/>
          </a:p>
        </p:txBody>
      </p:sp>
    </p:spTree>
    <p:extLst>
      <p:ext uri="{BB962C8B-B14F-4D97-AF65-F5344CB8AC3E}">
        <p14:creationId xmlns:p14="http://schemas.microsoft.com/office/powerpoint/2010/main" val="358560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7D64BD-71E6-4799-B9DA-CE2BBAB1932E}" type="datetimeFigureOut">
              <a:rPr lang="es-CO" smtClean="0"/>
              <a:t>30/03/2020</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E53F5C-0A7B-4391-A6AB-4DC4F624D4B4}" type="slidenum">
              <a:rPr lang="es-CO" smtClean="0"/>
              <a:t>‹Nº›</a:t>
            </a:fld>
            <a:endParaRPr lang="es-CO"/>
          </a:p>
        </p:txBody>
      </p:sp>
    </p:spTree>
    <p:extLst>
      <p:ext uri="{BB962C8B-B14F-4D97-AF65-F5344CB8AC3E}">
        <p14:creationId xmlns:p14="http://schemas.microsoft.com/office/powerpoint/2010/main" val="428829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606692" y="2045618"/>
            <a:ext cx="5924281" cy="1646302"/>
          </a:xfrm>
        </p:spPr>
        <p:txBody>
          <a:bodyPr/>
          <a:lstStyle/>
          <a:p>
            <a:r>
              <a:rPr lang="es-CO" dirty="0" smtClean="0"/>
              <a:t>Santo Rosario </a:t>
            </a:r>
            <a:endParaRPr lang="es-CO" dirty="0"/>
          </a:p>
        </p:txBody>
      </p:sp>
      <p:sp>
        <p:nvSpPr>
          <p:cNvPr id="3" name="Subtítulo 2"/>
          <p:cNvSpPr>
            <a:spLocks noGrp="1"/>
          </p:cNvSpPr>
          <p:nvPr>
            <p:ph type="subTitle" idx="1"/>
          </p:nvPr>
        </p:nvSpPr>
        <p:spPr>
          <a:xfrm>
            <a:off x="3863662" y="3691920"/>
            <a:ext cx="5667311" cy="1096899"/>
          </a:xfrm>
        </p:spPr>
        <p:txBody>
          <a:bodyPr/>
          <a:lstStyle/>
          <a:p>
            <a:r>
              <a:rPr lang="es-CO" dirty="0"/>
              <a:t>P</a:t>
            </a:r>
            <a:r>
              <a:rPr lang="es-CO" dirty="0" smtClean="0"/>
              <a:t>or </a:t>
            </a:r>
            <a:r>
              <a:rPr lang="es-CO" dirty="0" smtClean="0"/>
              <a:t>la protección del </a:t>
            </a:r>
            <a:r>
              <a:rPr lang="es-CO" dirty="0" smtClean="0"/>
              <a:t>No-Nacido</a:t>
            </a:r>
          </a:p>
        </p:txBody>
      </p:sp>
      <p:pic>
        <p:nvPicPr>
          <p:cNvPr id="409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758"/>
            <a:ext cx="4468969" cy="66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1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9448" y="536028"/>
            <a:ext cx="4915448" cy="5693866"/>
          </a:xfrm>
          <a:prstGeom prst="rect">
            <a:avLst/>
          </a:prstGeom>
          <a:noFill/>
        </p:spPr>
        <p:txBody>
          <a:bodyPr wrap="square" rtlCol="0">
            <a:spAutoFit/>
          </a:bodyPr>
          <a:lstStyle/>
          <a:p>
            <a:r>
              <a:rPr lang="es-CO" sz="2800" dirty="0" smtClean="0">
                <a:solidFill>
                  <a:schemeClr val="bg1">
                    <a:lumMod val="50000"/>
                  </a:schemeClr>
                </a:solidFill>
              </a:rPr>
              <a:t>Hechos 1, 9-11</a:t>
            </a:r>
          </a:p>
          <a:p>
            <a:r>
              <a:rPr lang="es-CO" sz="2800" dirty="0" smtClean="0">
                <a:solidFill>
                  <a:schemeClr val="accent2"/>
                </a:solidFill>
              </a:rPr>
              <a:t>Fue levantado en presencia de ellos, y una nube le ocultó a sus ojos. Estando mirando fijamente al cielo mientras se iba, se les aparecieron dos hombres vestidos de blanco que les dijeron: Galileos, ¿qué hacen ahí mirando al cielo? Este que les ha sido llevado, este mismo Jesús, vendrá así como le han visto subir al cielo</a:t>
            </a:r>
            <a:endParaRPr lang="es-CO" sz="2800" dirty="0">
              <a:solidFill>
                <a:schemeClr val="accent2"/>
              </a:solidFill>
            </a:endParaRPr>
          </a:p>
        </p:txBody>
      </p:sp>
      <p:sp>
        <p:nvSpPr>
          <p:cNvPr id="5" name="Rectángulo 4"/>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6" name="Picture 6" descr="Resultado de imagen para contemplar misterios del ros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896" y="1202669"/>
            <a:ext cx="4094021" cy="4094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6991964" y="500017"/>
            <a:ext cx="1676485" cy="369332"/>
          </a:xfrm>
          <a:prstGeom prst="rect">
            <a:avLst/>
          </a:prstGeom>
        </p:spPr>
        <p:txBody>
          <a:bodyPr wrap="none">
            <a:spAutoFit/>
          </a:bodyPr>
          <a:lstStyle/>
          <a:p>
            <a:r>
              <a:rPr lang="es-CO" b="1" i="0" dirty="0" smtClean="0">
                <a:solidFill>
                  <a:schemeClr val="accent2"/>
                </a:solidFill>
                <a:effectLst/>
                <a:latin typeface="Arial" panose="020B0604020202020204" pitchFamily="34" charset="0"/>
              </a:rPr>
              <a:t>La Ascensión</a:t>
            </a:r>
            <a:endParaRPr lang="es-CO" dirty="0"/>
          </a:p>
        </p:txBody>
      </p:sp>
    </p:spTree>
    <p:extLst>
      <p:ext uri="{BB962C8B-B14F-4D97-AF65-F5344CB8AC3E}">
        <p14:creationId xmlns:p14="http://schemas.microsoft.com/office/powerpoint/2010/main" val="931211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36668" y="127235"/>
            <a:ext cx="3387144" cy="1200329"/>
          </a:xfrm>
          <a:prstGeom prst="rect">
            <a:avLst/>
          </a:prstGeom>
          <a:noFill/>
        </p:spPr>
        <p:txBody>
          <a:bodyPr wrap="square" rtlCol="0">
            <a:spAutoFit/>
          </a:bodyPr>
          <a:lstStyle/>
          <a:p>
            <a:r>
              <a:rPr lang="es-CO" dirty="0" smtClean="0">
                <a:solidFill>
                  <a:schemeClr val="accent2"/>
                </a:solidFill>
              </a:rPr>
              <a:t>Discernimiento para las industrias abortistas y las madres que toman la decisión de abortar</a:t>
            </a:r>
            <a:endParaRPr lang="es-CO" dirty="0">
              <a:solidFill>
                <a:schemeClr val="accent2"/>
              </a:solidFill>
            </a:endParaRPr>
          </a:p>
        </p:txBody>
      </p:sp>
      <p:sp>
        <p:nvSpPr>
          <p:cNvPr id="4" name="Rectángulo 3"/>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775146" y="436328"/>
            <a:ext cx="4717961" cy="5663089"/>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La Ascensión</a:t>
            </a:r>
            <a:r>
              <a:rPr lang="es-CO" dirty="0" smtClean="0"/>
              <a:t/>
            </a:r>
            <a:br>
              <a:rPr lang="es-CO" dirty="0" smtClean="0"/>
            </a:br>
            <a:endParaRPr lang="es-CO" dirty="0" smtClean="0"/>
          </a:p>
          <a:p>
            <a:r>
              <a:rPr lang="es-CO" sz="2400" b="0" i="0" dirty="0" smtClean="0">
                <a:solidFill>
                  <a:srgbClr val="645E5E"/>
                </a:solidFill>
                <a:effectLst/>
                <a:latin typeface="Arial" panose="020B0604020202020204" pitchFamily="34" charset="0"/>
              </a:rPr>
              <a:t>Al ascender al Trono de Dios Padre, Cristo toma nuestra naturaleza humana, la cual nos fue dada en el vientre de nuestras madres, y la lleva hacia lo más alto del cielo. Él nos demuestra que los seres humanos hemos sido creados para ser elevados al cielo y no para ser descartados. Oremos para que el mundo entero comprenda esta verdad y rechace el aborto.</a:t>
            </a:r>
            <a:endParaRPr lang="es-CO" sz="2400" dirty="0"/>
          </a:p>
        </p:txBody>
      </p:sp>
      <p:pic>
        <p:nvPicPr>
          <p:cNvPr id="7" name="Picture 4"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46" y="1003411"/>
            <a:ext cx="4943475"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190185" y="6488668"/>
            <a:ext cx="4303987" cy="369332"/>
          </a:xfrm>
          <a:prstGeom prst="rect">
            <a:avLst/>
          </a:prstGeom>
          <a:noFill/>
        </p:spPr>
        <p:txBody>
          <a:bodyPr wrap="square" rtlCol="0">
            <a:spAutoFit/>
          </a:bodyPr>
          <a:lstStyle/>
          <a:p>
            <a:r>
              <a:rPr lang="es-CO" dirty="0" smtClean="0"/>
              <a:t>Padre Nuestro, 10 Ave María, Gloria</a:t>
            </a:r>
            <a:endParaRPr lang="es-CO" dirty="0"/>
          </a:p>
        </p:txBody>
      </p:sp>
    </p:spTree>
    <p:extLst>
      <p:ext uri="{BB962C8B-B14F-4D97-AF65-F5344CB8AC3E}">
        <p14:creationId xmlns:p14="http://schemas.microsoft.com/office/powerpoint/2010/main" val="925202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76748" y="1547555"/>
            <a:ext cx="4486141" cy="1569660"/>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María es Madre de Gracia y de Misericordia.</a:t>
            </a:r>
            <a:endParaRPr lang="es-CO" sz="2400" dirty="0"/>
          </a:p>
        </p:txBody>
      </p:sp>
      <p:sp>
        <p:nvSpPr>
          <p:cNvPr id="8" name="Rectángulo 7"/>
          <p:cNvSpPr/>
          <p:nvPr/>
        </p:nvSpPr>
        <p:spPr>
          <a:xfrm>
            <a:off x="5980237" y="3467951"/>
            <a:ext cx="4486141" cy="1569660"/>
          </a:xfrm>
          <a:prstGeom prst="rect">
            <a:avLst/>
          </a:prstGeom>
        </p:spPr>
        <p:txBody>
          <a:bodyPr wrap="square">
            <a:spAutoFit/>
          </a:bodyPr>
          <a:lstStyle/>
          <a:p>
            <a:r>
              <a:rPr lang="es-CO" sz="3200" b="1" i="0" dirty="0" smtClean="0">
                <a:solidFill>
                  <a:srgbClr val="0070C0"/>
                </a:solidFill>
                <a:effectLst/>
                <a:latin typeface="Arial" panose="020B0604020202020204" pitchFamily="34" charset="0"/>
              </a:rPr>
              <a:t>En la vida y en la muerte ampáranos Madre nuestra</a:t>
            </a:r>
            <a:endParaRPr lang="es-CO" sz="2400" dirty="0">
              <a:solidFill>
                <a:srgbClr val="0070C0"/>
              </a:solidFill>
            </a:endParaRPr>
          </a:p>
        </p:txBody>
      </p:sp>
      <p:pic>
        <p:nvPicPr>
          <p:cNvPr id="35844" name="Picture 4" descr="Resultado de imagen para virgen del rosario y santo dom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90"/>
            <a:ext cx="5176749" cy="66521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933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36" y="173421"/>
            <a:ext cx="45720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43942" y="436741"/>
            <a:ext cx="5559756" cy="2308324"/>
          </a:xfrm>
          <a:prstGeom prst="rect">
            <a:avLst/>
          </a:prstGeom>
        </p:spPr>
        <p:txBody>
          <a:bodyPr wrap="square">
            <a:spAutoFit/>
          </a:bodyPr>
          <a:lstStyle/>
          <a:p>
            <a:r>
              <a:rPr lang="es-CO" sz="4800" b="0" i="0" dirty="0" smtClean="0">
                <a:solidFill>
                  <a:schemeClr val="accent2"/>
                </a:solidFill>
                <a:effectLst/>
                <a:latin typeface="Arial" panose="020B0604020202020204" pitchFamily="34" charset="0"/>
              </a:rPr>
              <a:t> </a:t>
            </a:r>
            <a:r>
              <a:rPr lang="es-CO" sz="4800" b="1" i="0" dirty="0" smtClean="0">
                <a:solidFill>
                  <a:schemeClr val="accent2"/>
                </a:solidFill>
                <a:effectLst/>
                <a:latin typeface="Arial" panose="020B0604020202020204" pitchFamily="34" charset="0"/>
              </a:rPr>
              <a:t>"Jesús, </a:t>
            </a:r>
          </a:p>
          <a:p>
            <a:r>
              <a:rPr lang="es-CO" sz="4800" b="1" i="0" dirty="0" smtClean="0">
                <a:solidFill>
                  <a:schemeClr val="accent2"/>
                </a:solidFill>
                <a:effectLst/>
                <a:latin typeface="Arial" panose="020B0604020202020204" pitchFamily="34" charset="0"/>
              </a:rPr>
              <a:t>Protege y Salva </a:t>
            </a:r>
          </a:p>
          <a:p>
            <a:r>
              <a:rPr lang="es-CO" sz="4800" b="1" i="0" dirty="0" smtClean="0">
                <a:solidFill>
                  <a:schemeClr val="accent2"/>
                </a:solidFill>
                <a:effectLst/>
                <a:latin typeface="Arial" panose="020B0604020202020204" pitchFamily="34" charset="0"/>
              </a:rPr>
              <a:t>a los No-nacidos"</a:t>
            </a:r>
            <a:endParaRPr lang="es-CO" sz="4800" dirty="0">
              <a:solidFill>
                <a:schemeClr val="accent2"/>
              </a:solidFill>
            </a:endParaRPr>
          </a:p>
        </p:txBody>
      </p:sp>
      <p:sp>
        <p:nvSpPr>
          <p:cNvPr id="2" name="Rectángulo 1"/>
          <p:cNvSpPr/>
          <p:nvPr/>
        </p:nvSpPr>
        <p:spPr>
          <a:xfrm>
            <a:off x="1506859" y="3690147"/>
            <a:ext cx="4327603" cy="1938992"/>
          </a:xfrm>
          <a:prstGeom prst="rect">
            <a:avLst/>
          </a:prstGeom>
        </p:spPr>
        <p:txBody>
          <a:bodyPr wrap="square">
            <a:spAutoFit/>
          </a:bodyPr>
          <a:lstStyle/>
          <a:p>
            <a:r>
              <a:rPr lang="es-CO" sz="2000" dirty="0" smtClean="0"/>
              <a:t>¡Oh! Jesús mío, perdona nuestros pecados, líbranos del fuego del infierno, lleva al cielo a todas las almas, especialmente a las más necesitadas de Tu misericordia. Amén.</a:t>
            </a:r>
            <a:endParaRPr lang="es-CO" sz="2000" dirty="0"/>
          </a:p>
        </p:txBody>
      </p:sp>
    </p:spTree>
    <p:extLst>
      <p:ext uri="{BB962C8B-B14F-4D97-AF65-F5344CB8AC3E}">
        <p14:creationId xmlns:p14="http://schemas.microsoft.com/office/powerpoint/2010/main" val="389596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3284" y="630622"/>
            <a:ext cx="3862551" cy="4832092"/>
          </a:xfrm>
          <a:prstGeom prst="rect">
            <a:avLst/>
          </a:prstGeom>
          <a:noFill/>
        </p:spPr>
        <p:txBody>
          <a:bodyPr wrap="square" rtlCol="0">
            <a:spAutoFit/>
          </a:bodyPr>
          <a:lstStyle/>
          <a:p>
            <a:r>
              <a:rPr lang="es-CO" sz="2800" dirty="0" smtClean="0">
                <a:solidFill>
                  <a:schemeClr val="bg1">
                    <a:lumMod val="50000"/>
                  </a:schemeClr>
                </a:solidFill>
              </a:rPr>
              <a:t>Juan 20, 21-2</a:t>
            </a:r>
          </a:p>
          <a:p>
            <a:endParaRPr lang="es-CO" sz="2800" dirty="0" smtClean="0">
              <a:solidFill>
                <a:schemeClr val="bg1">
                  <a:lumMod val="50000"/>
                </a:schemeClr>
              </a:solidFill>
            </a:endParaRPr>
          </a:p>
          <a:p>
            <a:r>
              <a:rPr lang="es-CO" sz="2800" dirty="0" smtClean="0">
                <a:solidFill>
                  <a:schemeClr val="accent2"/>
                </a:solidFill>
              </a:rPr>
              <a:t>Jesús les dijo otra vez: la paz este con ustedes. Como el Padre me envió, también yo les envío. Dicho esto, sopló sobre ellos y les dijo: Reciban el Espíritu Santo.</a:t>
            </a:r>
            <a:endParaRPr lang="es-CO" sz="2800" dirty="0">
              <a:solidFill>
                <a:schemeClr val="accent2"/>
              </a:solidFill>
            </a:endParaRPr>
          </a:p>
        </p:txBody>
      </p:sp>
      <p:sp>
        <p:nvSpPr>
          <p:cNvPr id="5" name="Rectángulo 4"/>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6" name="Picture 6" descr="Resultado de imagen para contemplar misterios del ros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998" y="1168229"/>
            <a:ext cx="4094021" cy="4094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6232635" y="521898"/>
            <a:ext cx="6096000" cy="646331"/>
          </a:xfrm>
          <a:prstGeom prst="rect">
            <a:avLst/>
          </a:prstGeom>
        </p:spPr>
        <p:txBody>
          <a:bodyPr>
            <a:spAutoFit/>
          </a:bodyPr>
          <a:lstStyle/>
          <a:p>
            <a:r>
              <a:rPr lang="es-CO" b="1" i="0" dirty="0" smtClean="0">
                <a:solidFill>
                  <a:schemeClr val="accent2"/>
                </a:solidFill>
                <a:effectLst/>
                <a:latin typeface="Arial" panose="020B0604020202020204" pitchFamily="34" charset="0"/>
              </a:rPr>
              <a:t>El envío del Espíritu Santo</a:t>
            </a:r>
            <a:r>
              <a:rPr lang="es-CO" dirty="0" smtClean="0"/>
              <a:t/>
            </a:r>
            <a:br>
              <a:rPr lang="es-CO" dirty="0" smtClean="0"/>
            </a:br>
            <a:endParaRPr lang="es-CO" dirty="0" smtClean="0"/>
          </a:p>
        </p:txBody>
      </p:sp>
    </p:spTree>
    <p:extLst>
      <p:ext uri="{BB962C8B-B14F-4D97-AF65-F5344CB8AC3E}">
        <p14:creationId xmlns:p14="http://schemas.microsoft.com/office/powerpoint/2010/main" val="314906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95489" y="710158"/>
            <a:ext cx="3387144" cy="646331"/>
          </a:xfrm>
          <a:prstGeom prst="rect">
            <a:avLst/>
          </a:prstGeom>
          <a:noFill/>
        </p:spPr>
        <p:txBody>
          <a:bodyPr wrap="square" rtlCol="0">
            <a:spAutoFit/>
          </a:bodyPr>
          <a:lstStyle/>
          <a:p>
            <a:r>
              <a:rPr lang="es-CO" dirty="0" smtClean="0">
                <a:solidFill>
                  <a:schemeClr val="accent2"/>
                </a:solidFill>
              </a:rPr>
              <a:t>Conversión de quienes apoyan el aborto</a:t>
            </a:r>
            <a:endParaRPr lang="es-CO" dirty="0">
              <a:solidFill>
                <a:schemeClr val="accent2"/>
              </a:solidFill>
            </a:endParaRPr>
          </a:p>
        </p:txBody>
      </p:sp>
      <p:sp>
        <p:nvSpPr>
          <p:cNvPr id="4" name="Rectángulo 3"/>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341940" y="1356489"/>
            <a:ext cx="5310388" cy="3816429"/>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El envío del Espíritu Santo</a:t>
            </a:r>
            <a:r>
              <a:rPr lang="es-CO" dirty="0" smtClean="0"/>
              <a:t/>
            </a:r>
            <a:br>
              <a:rPr lang="es-CO" dirty="0" smtClean="0"/>
            </a:br>
            <a:endParaRPr lang="es-CO" dirty="0" smtClean="0"/>
          </a:p>
          <a:p>
            <a:r>
              <a:rPr lang="es-CO" sz="2400" b="0" i="0" dirty="0" smtClean="0">
                <a:solidFill>
                  <a:srgbClr val="645E5E"/>
                </a:solidFill>
                <a:effectLst/>
                <a:latin typeface="Arial" panose="020B0604020202020204" pitchFamily="34" charset="0"/>
              </a:rPr>
              <a:t>El Espíritu Santo es el Defensor: Él ruega por nuestra causa, ya que no podemos salvarnos a nosotros mismos. Oremos para que Él nos convierta en defensores de los niños que no pueden hablar o escribir, que no pueden votar ni protestar, ni tampoco orar.</a:t>
            </a:r>
            <a:endParaRPr lang="es-CO" sz="2400" dirty="0"/>
          </a:p>
        </p:txBody>
      </p:sp>
      <p:pic>
        <p:nvPicPr>
          <p:cNvPr id="7" name="Picture 4"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46" y="1003411"/>
            <a:ext cx="4943475"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190185" y="6488668"/>
            <a:ext cx="4303987" cy="369332"/>
          </a:xfrm>
          <a:prstGeom prst="rect">
            <a:avLst/>
          </a:prstGeom>
          <a:noFill/>
        </p:spPr>
        <p:txBody>
          <a:bodyPr wrap="square" rtlCol="0">
            <a:spAutoFit/>
          </a:bodyPr>
          <a:lstStyle/>
          <a:p>
            <a:r>
              <a:rPr lang="es-CO" dirty="0" smtClean="0"/>
              <a:t>Padre Nuestro, 10 Ave María, Gloria</a:t>
            </a:r>
            <a:endParaRPr lang="es-CO" dirty="0"/>
          </a:p>
        </p:txBody>
      </p:sp>
    </p:spTree>
    <p:extLst>
      <p:ext uri="{BB962C8B-B14F-4D97-AF65-F5344CB8AC3E}">
        <p14:creationId xmlns:p14="http://schemas.microsoft.com/office/powerpoint/2010/main" val="248835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76748" y="1547555"/>
            <a:ext cx="4486141" cy="1569660"/>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María es Madre de Gracia y de Misericordia.</a:t>
            </a:r>
            <a:endParaRPr lang="es-CO" sz="2400" dirty="0"/>
          </a:p>
        </p:txBody>
      </p:sp>
      <p:sp>
        <p:nvSpPr>
          <p:cNvPr id="8" name="Rectángulo 7"/>
          <p:cNvSpPr/>
          <p:nvPr/>
        </p:nvSpPr>
        <p:spPr>
          <a:xfrm>
            <a:off x="5980237" y="3467951"/>
            <a:ext cx="4486141" cy="1569660"/>
          </a:xfrm>
          <a:prstGeom prst="rect">
            <a:avLst/>
          </a:prstGeom>
        </p:spPr>
        <p:txBody>
          <a:bodyPr wrap="square">
            <a:spAutoFit/>
          </a:bodyPr>
          <a:lstStyle/>
          <a:p>
            <a:r>
              <a:rPr lang="es-CO" sz="3200" b="1" i="0" dirty="0" smtClean="0">
                <a:solidFill>
                  <a:srgbClr val="0070C0"/>
                </a:solidFill>
                <a:effectLst/>
                <a:latin typeface="Arial" panose="020B0604020202020204" pitchFamily="34" charset="0"/>
              </a:rPr>
              <a:t>En la vida y en la muerte ampáranos Madre nuestra</a:t>
            </a:r>
            <a:endParaRPr lang="es-CO" sz="2400" dirty="0">
              <a:solidFill>
                <a:srgbClr val="0070C0"/>
              </a:solidFill>
            </a:endParaRPr>
          </a:p>
        </p:txBody>
      </p:sp>
      <p:pic>
        <p:nvPicPr>
          <p:cNvPr id="35844" name="Picture 4" descr="Resultado de imagen para virgen del rosario y santo dom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90"/>
            <a:ext cx="5176749" cy="66521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7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36" y="173421"/>
            <a:ext cx="45720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43942" y="436741"/>
            <a:ext cx="5559756" cy="2308324"/>
          </a:xfrm>
          <a:prstGeom prst="rect">
            <a:avLst/>
          </a:prstGeom>
        </p:spPr>
        <p:txBody>
          <a:bodyPr wrap="square">
            <a:spAutoFit/>
          </a:bodyPr>
          <a:lstStyle/>
          <a:p>
            <a:r>
              <a:rPr lang="es-CO" sz="4800" b="0" i="0" dirty="0" smtClean="0">
                <a:solidFill>
                  <a:schemeClr val="accent2"/>
                </a:solidFill>
                <a:effectLst/>
                <a:latin typeface="Arial" panose="020B0604020202020204" pitchFamily="34" charset="0"/>
              </a:rPr>
              <a:t> </a:t>
            </a:r>
            <a:r>
              <a:rPr lang="es-CO" sz="4800" b="1" i="0" dirty="0" smtClean="0">
                <a:solidFill>
                  <a:schemeClr val="accent2"/>
                </a:solidFill>
                <a:effectLst/>
                <a:latin typeface="Arial" panose="020B0604020202020204" pitchFamily="34" charset="0"/>
              </a:rPr>
              <a:t>"Jesús, </a:t>
            </a:r>
          </a:p>
          <a:p>
            <a:r>
              <a:rPr lang="es-CO" sz="4800" b="1" i="0" dirty="0" smtClean="0">
                <a:solidFill>
                  <a:schemeClr val="accent2"/>
                </a:solidFill>
                <a:effectLst/>
                <a:latin typeface="Arial" panose="020B0604020202020204" pitchFamily="34" charset="0"/>
              </a:rPr>
              <a:t>Protege y Salva </a:t>
            </a:r>
          </a:p>
          <a:p>
            <a:r>
              <a:rPr lang="es-CO" sz="4800" b="1" i="0" dirty="0" smtClean="0">
                <a:solidFill>
                  <a:schemeClr val="accent2"/>
                </a:solidFill>
                <a:effectLst/>
                <a:latin typeface="Arial" panose="020B0604020202020204" pitchFamily="34" charset="0"/>
              </a:rPr>
              <a:t>a los No-nacidos"</a:t>
            </a:r>
            <a:endParaRPr lang="es-CO" sz="4800" dirty="0">
              <a:solidFill>
                <a:schemeClr val="accent2"/>
              </a:solidFill>
            </a:endParaRPr>
          </a:p>
        </p:txBody>
      </p:sp>
      <p:sp>
        <p:nvSpPr>
          <p:cNvPr id="2" name="Rectángulo 1"/>
          <p:cNvSpPr/>
          <p:nvPr/>
        </p:nvSpPr>
        <p:spPr>
          <a:xfrm>
            <a:off x="1506859" y="3690147"/>
            <a:ext cx="4327603" cy="1938992"/>
          </a:xfrm>
          <a:prstGeom prst="rect">
            <a:avLst/>
          </a:prstGeom>
        </p:spPr>
        <p:txBody>
          <a:bodyPr wrap="square">
            <a:spAutoFit/>
          </a:bodyPr>
          <a:lstStyle/>
          <a:p>
            <a:r>
              <a:rPr lang="es-CO" sz="2000" dirty="0" smtClean="0"/>
              <a:t>¡Oh! Jesús mío, perdona nuestros pecados, líbranos del fuego del infierno, lleva al cielo a todas las almas, especialmente a las más necesitadas de Tu misericordia. Amén.</a:t>
            </a:r>
            <a:endParaRPr lang="es-CO" sz="2000" dirty="0"/>
          </a:p>
        </p:txBody>
      </p:sp>
    </p:spTree>
    <p:extLst>
      <p:ext uri="{BB962C8B-B14F-4D97-AF65-F5344CB8AC3E}">
        <p14:creationId xmlns:p14="http://schemas.microsoft.com/office/powerpoint/2010/main" val="374522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9807" y="861045"/>
            <a:ext cx="4990315" cy="4401205"/>
          </a:xfrm>
          <a:prstGeom prst="rect">
            <a:avLst/>
          </a:prstGeom>
          <a:noFill/>
        </p:spPr>
        <p:txBody>
          <a:bodyPr wrap="square" rtlCol="0">
            <a:spAutoFit/>
          </a:bodyPr>
          <a:lstStyle/>
          <a:p>
            <a:r>
              <a:rPr lang="es-CO" sz="2800" dirty="0" smtClean="0">
                <a:solidFill>
                  <a:schemeClr val="bg1">
                    <a:lumMod val="50000"/>
                  </a:schemeClr>
                </a:solidFill>
              </a:rPr>
              <a:t>Lucas 1, 47-49 a</a:t>
            </a:r>
          </a:p>
          <a:p>
            <a:endParaRPr lang="es-CO" sz="2800" dirty="0" smtClean="0">
              <a:solidFill>
                <a:schemeClr val="bg1">
                  <a:lumMod val="50000"/>
                </a:schemeClr>
              </a:solidFill>
            </a:endParaRPr>
          </a:p>
          <a:p>
            <a:r>
              <a:rPr lang="es-CO" sz="2800" dirty="0" smtClean="0">
                <a:solidFill>
                  <a:schemeClr val="accent2"/>
                </a:solidFill>
              </a:rPr>
              <a:t>Mi espíritu se alegra en Dios mi salvador porque ha puesto los ojos en la humildad de su esclava, por eso desde ahora todas las generaciones me llamarán bienaventurada, porque ha hecho en mi favor maravillas el Poderoso.</a:t>
            </a:r>
            <a:endParaRPr lang="es-CO" sz="2800" dirty="0">
              <a:solidFill>
                <a:schemeClr val="accent2"/>
              </a:solidFill>
            </a:endParaRPr>
          </a:p>
        </p:txBody>
      </p:sp>
      <p:sp>
        <p:nvSpPr>
          <p:cNvPr id="5" name="Rectángulo 4"/>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6" name="Picture 6" descr="Resultado de imagen para contemplar misterios del ros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998" y="1168229"/>
            <a:ext cx="4094021" cy="4094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7731008" y="676379"/>
            <a:ext cx="1561068" cy="369332"/>
          </a:xfrm>
          <a:prstGeom prst="rect">
            <a:avLst/>
          </a:prstGeom>
        </p:spPr>
        <p:txBody>
          <a:bodyPr wrap="none">
            <a:spAutoFit/>
          </a:bodyPr>
          <a:lstStyle/>
          <a:p>
            <a:r>
              <a:rPr lang="es-CO" b="1" i="0" dirty="0" smtClean="0">
                <a:solidFill>
                  <a:schemeClr val="accent2"/>
                </a:solidFill>
                <a:effectLst/>
                <a:latin typeface="Arial" panose="020B0604020202020204" pitchFamily="34" charset="0"/>
              </a:rPr>
              <a:t>La Asunción</a:t>
            </a:r>
            <a:endParaRPr lang="es-CO" dirty="0"/>
          </a:p>
        </p:txBody>
      </p:sp>
    </p:spTree>
    <p:extLst>
      <p:ext uri="{BB962C8B-B14F-4D97-AF65-F5344CB8AC3E}">
        <p14:creationId xmlns:p14="http://schemas.microsoft.com/office/powerpoint/2010/main" val="853452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27711" y="219781"/>
            <a:ext cx="3387144" cy="646331"/>
          </a:xfrm>
          <a:prstGeom prst="rect">
            <a:avLst/>
          </a:prstGeom>
          <a:noFill/>
        </p:spPr>
        <p:txBody>
          <a:bodyPr wrap="square" rtlCol="0">
            <a:spAutoFit/>
          </a:bodyPr>
          <a:lstStyle/>
          <a:p>
            <a:r>
              <a:rPr lang="es-CO" dirty="0" smtClean="0">
                <a:solidFill>
                  <a:schemeClr val="accent2"/>
                </a:solidFill>
              </a:rPr>
              <a:t>Conversión para líderes políticos que apoyan el aborto</a:t>
            </a:r>
            <a:endParaRPr lang="es-CO" dirty="0">
              <a:solidFill>
                <a:schemeClr val="accent2"/>
              </a:solidFill>
            </a:endParaRPr>
          </a:p>
        </p:txBody>
      </p:sp>
      <p:sp>
        <p:nvSpPr>
          <p:cNvPr id="4" name="Rectángulo 3"/>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4</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575257" y="546173"/>
            <a:ext cx="4975537" cy="5663089"/>
          </a:xfrm>
          <a:prstGeom prst="rect">
            <a:avLst/>
          </a:prstGeom>
        </p:spPr>
        <p:txBody>
          <a:bodyPr wrap="square">
            <a:spAutoFit/>
          </a:bodyPr>
          <a:lstStyle/>
          <a:p>
            <a:r>
              <a:rPr lang="es-CO" sz="3600" b="1" i="0" dirty="0" smtClean="0">
                <a:solidFill>
                  <a:schemeClr val="accent2"/>
                </a:solidFill>
                <a:effectLst/>
                <a:latin typeface="Arial" panose="020B0604020202020204" pitchFamily="34" charset="0"/>
              </a:rPr>
              <a:t>La Asunción</a:t>
            </a:r>
            <a:r>
              <a:rPr lang="es-CO" dirty="0" smtClean="0"/>
              <a:t/>
            </a:r>
            <a:br>
              <a:rPr lang="es-CO" dirty="0" smtClean="0"/>
            </a:br>
            <a:endParaRPr lang="es-CO" dirty="0" smtClean="0"/>
          </a:p>
          <a:p>
            <a:r>
              <a:rPr lang="es-CO" sz="2200" b="0" i="0" dirty="0" smtClean="0">
                <a:solidFill>
                  <a:srgbClr val="645E5E"/>
                </a:solidFill>
                <a:effectLst/>
                <a:latin typeface="Arial" panose="020B0604020202020204" pitchFamily="34" charset="0"/>
              </a:rPr>
              <a:t>La Santísima Virgen María fue asunta en cuerpo y alma al cielo porque ella es la Madre de Dios. Madre e  Hijo son reunidos.   La Asunción nos recuerda que ellos se pertenecen el uno al otro. Oremos para que la sociedad vea que no puede amar a las mujeres mientras mata a sus hijos, y no puede salvar a los niños si no ayuda a sus madres. Oremos para que la gente sea tocada de manera muy especial por la pregunta que propone el derecho a la vida "¿Por qué no podemos amarlos a ambos?"</a:t>
            </a:r>
            <a:endParaRPr lang="es-CO" sz="2200" dirty="0"/>
          </a:p>
        </p:txBody>
      </p:sp>
      <p:pic>
        <p:nvPicPr>
          <p:cNvPr id="7" name="Picture 4"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46" y="1003411"/>
            <a:ext cx="4943475"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190185" y="6488668"/>
            <a:ext cx="4303987" cy="369332"/>
          </a:xfrm>
          <a:prstGeom prst="rect">
            <a:avLst/>
          </a:prstGeom>
          <a:noFill/>
        </p:spPr>
        <p:txBody>
          <a:bodyPr wrap="square" rtlCol="0">
            <a:spAutoFit/>
          </a:bodyPr>
          <a:lstStyle/>
          <a:p>
            <a:r>
              <a:rPr lang="es-CO" dirty="0" smtClean="0"/>
              <a:t>Padre Nuestro, 10 Ave María, Gloria</a:t>
            </a:r>
            <a:endParaRPr lang="es-CO" dirty="0"/>
          </a:p>
        </p:txBody>
      </p:sp>
    </p:spTree>
    <p:extLst>
      <p:ext uri="{BB962C8B-B14F-4D97-AF65-F5344CB8AC3E}">
        <p14:creationId xmlns:p14="http://schemas.microsoft.com/office/powerpoint/2010/main" val="584887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niños sign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0" y="5420549"/>
            <a:ext cx="5924281" cy="1169437"/>
          </a:xfrm>
          <a:solidFill>
            <a:schemeClr val="bg1">
              <a:lumMod val="85000"/>
              <a:alpha val="50980"/>
            </a:schemeClr>
          </a:solidFill>
        </p:spPr>
        <p:txBody>
          <a:bodyPr/>
          <a:lstStyle/>
          <a:p>
            <a:r>
              <a:rPr lang="es-CO" sz="4000" b="1" dirty="0" smtClean="0">
                <a:solidFill>
                  <a:srgbClr val="FF0000"/>
                </a:solidFill>
              </a:rPr>
              <a:t>+</a:t>
            </a:r>
            <a:r>
              <a:rPr lang="es-CO" sz="3200" b="1" dirty="0" smtClean="0">
                <a:solidFill>
                  <a:schemeClr val="tx1">
                    <a:lumMod val="65000"/>
                    <a:lumOff val="35000"/>
                  </a:schemeClr>
                </a:solidFill>
              </a:rPr>
              <a:t>En el nombre del Padre, del Hijo y del Espíritu Santo</a:t>
            </a:r>
            <a:endParaRPr lang="es-CO" sz="3200" b="1" dirty="0">
              <a:solidFill>
                <a:schemeClr val="tx1">
                  <a:lumMod val="65000"/>
                  <a:lumOff val="35000"/>
                </a:schemeClr>
              </a:solidFill>
            </a:endParaRPr>
          </a:p>
        </p:txBody>
      </p:sp>
    </p:spTree>
    <p:extLst>
      <p:ext uri="{BB962C8B-B14F-4D97-AF65-F5344CB8AC3E}">
        <p14:creationId xmlns:p14="http://schemas.microsoft.com/office/powerpoint/2010/main" val="3141276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76748" y="1547555"/>
            <a:ext cx="4486141" cy="1569660"/>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María es Madre de Gracia y de Misericordia.</a:t>
            </a:r>
            <a:endParaRPr lang="es-CO" sz="2400" dirty="0"/>
          </a:p>
        </p:txBody>
      </p:sp>
      <p:sp>
        <p:nvSpPr>
          <p:cNvPr id="8" name="Rectángulo 7"/>
          <p:cNvSpPr/>
          <p:nvPr/>
        </p:nvSpPr>
        <p:spPr>
          <a:xfrm>
            <a:off x="5980237" y="3467951"/>
            <a:ext cx="4486141" cy="1569660"/>
          </a:xfrm>
          <a:prstGeom prst="rect">
            <a:avLst/>
          </a:prstGeom>
        </p:spPr>
        <p:txBody>
          <a:bodyPr wrap="square">
            <a:spAutoFit/>
          </a:bodyPr>
          <a:lstStyle/>
          <a:p>
            <a:r>
              <a:rPr lang="es-CO" sz="3200" b="1" i="0" dirty="0" smtClean="0">
                <a:solidFill>
                  <a:srgbClr val="0070C0"/>
                </a:solidFill>
                <a:effectLst/>
                <a:latin typeface="Arial" panose="020B0604020202020204" pitchFamily="34" charset="0"/>
              </a:rPr>
              <a:t>En la vida y en la muerte ampáranos Madre nuestra</a:t>
            </a:r>
            <a:endParaRPr lang="es-CO" sz="2400" dirty="0">
              <a:solidFill>
                <a:srgbClr val="0070C0"/>
              </a:solidFill>
            </a:endParaRPr>
          </a:p>
        </p:txBody>
      </p:sp>
      <p:pic>
        <p:nvPicPr>
          <p:cNvPr id="35844" name="Picture 4" descr="Resultado de imagen para virgen del rosario y santo dom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90"/>
            <a:ext cx="5176749" cy="66521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5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36" y="173421"/>
            <a:ext cx="45720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43942" y="436741"/>
            <a:ext cx="5559756" cy="2308324"/>
          </a:xfrm>
          <a:prstGeom prst="rect">
            <a:avLst/>
          </a:prstGeom>
        </p:spPr>
        <p:txBody>
          <a:bodyPr wrap="square">
            <a:spAutoFit/>
          </a:bodyPr>
          <a:lstStyle/>
          <a:p>
            <a:r>
              <a:rPr lang="es-CO" sz="4800" b="0" i="0" dirty="0" smtClean="0">
                <a:solidFill>
                  <a:schemeClr val="accent2"/>
                </a:solidFill>
                <a:effectLst/>
                <a:latin typeface="Arial" panose="020B0604020202020204" pitchFamily="34" charset="0"/>
              </a:rPr>
              <a:t> </a:t>
            </a:r>
            <a:r>
              <a:rPr lang="es-CO" sz="4800" b="1" i="0" dirty="0" smtClean="0">
                <a:solidFill>
                  <a:schemeClr val="accent2"/>
                </a:solidFill>
                <a:effectLst/>
                <a:latin typeface="Arial" panose="020B0604020202020204" pitchFamily="34" charset="0"/>
              </a:rPr>
              <a:t>"Jesús, </a:t>
            </a:r>
          </a:p>
          <a:p>
            <a:r>
              <a:rPr lang="es-CO" sz="4800" b="1" i="0" dirty="0" smtClean="0">
                <a:solidFill>
                  <a:schemeClr val="accent2"/>
                </a:solidFill>
                <a:effectLst/>
                <a:latin typeface="Arial" panose="020B0604020202020204" pitchFamily="34" charset="0"/>
              </a:rPr>
              <a:t>Protege y Salva </a:t>
            </a:r>
          </a:p>
          <a:p>
            <a:r>
              <a:rPr lang="es-CO" sz="4800" b="1" i="0" dirty="0" smtClean="0">
                <a:solidFill>
                  <a:schemeClr val="accent2"/>
                </a:solidFill>
                <a:effectLst/>
                <a:latin typeface="Arial" panose="020B0604020202020204" pitchFamily="34" charset="0"/>
              </a:rPr>
              <a:t>a los No-nacidos"</a:t>
            </a:r>
            <a:endParaRPr lang="es-CO" sz="4800" dirty="0">
              <a:solidFill>
                <a:schemeClr val="accent2"/>
              </a:solidFill>
            </a:endParaRPr>
          </a:p>
        </p:txBody>
      </p:sp>
      <p:sp>
        <p:nvSpPr>
          <p:cNvPr id="2" name="Rectángulo 1"/>
          <p:cNvSpPr/>
          <p:nvPr/>
        </p:nvSpPr>
        <p:spPr>
          <a:xfrm>
            <a:off x="1506859" y="3690147"/>
            <a:ext cx="4327603" cy="1938992"/>
          </a:xfrm>
          <a:prstGeom prst="rect">
            <a:avLst/>
          </a:prstGeom>
        </p:spPr>
        <p:txBody>
          <a:bodyPr wrap="square">
            <a:spAutoFit/>
          </a:bodyPr>
          <a:lstStyle/>
          <a:p>
            <a:r>
              <a:rPr lang="es-CO" sz="2000" dirty="0" smtClean="0"/>
              <a:t>¡Oh! Jesús mío, perdona nuestros pecados, líbranos del fuego del infierno, lleva al cielo a todas las almas, especialmente a las más necesitadas de Tu misericordia. Amén.</a:t>
            </a:r>
            <a:endParaRPr lang="es-CO" sz="2000" dirty="0"/>
          </a:p>
        </p:txBody>
      </p:sp>
    </p:spTree>
    <p:extLst>
      <p:ext uri="{BB962C8B-B14F-4D97-AF65-F5344CB8AC3E}">
        <p14:creationId xmlns:p14="http://schemas.microsoft.com/office/powerpoint/2010/main" val="120652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0069" y="1168229"/>
            <a:ext cx="4193627" cy="3539430"/>
          </a:xfrm>
          <a:prstGeom prst="rect">
            <a:avLst/>
          </a:prstGeom>
          <a:noFill/>
        </p:spPr>
        <p:txBody>
          <a:bodyPr wrap="square" rtlCol="0">
            <a:spAutoFit/>
          </a:bodyPr>
          <a:lstStyle/>
          <a:p>
            <a:r>
              <a:rPr lang="es-CO" sz="2800" dirty="0" smtClean="0">
                <a:solidFill>
                  <a:schemeClr val="bg1">
                    <a:lumMod val="50000"/>
                  </a:schemeClr>
                </a:solidFill>
              </a:rPr>
              <a:t>Apocalipsis 12,1</a:t>
            </a:r>
          </a:p>
          <a:p>
            <a:endParaRPr lang="es-CO" sz="2800" dirty="0" smtClean="0">
              <a:solidFill>
                <a:schemeClr val="bg1">
                  <a:lumMod val="50000"/>
                </a:schemeClr>
              </a:solidFill>
            </a:endParaRPr>
          </a:p>
          <a:p>
            <a:r>
              <a:rPr lang="es-CO" sz="2800" dirty="0" smtClean="0">
                <a:solidFill>
                  <a:schemeClr val="accent2"/>
                </a:solidFill>
              </a:rPr>
              <a:t>Una gran señal apareció en el cielo: una Mujer, vestida del sol, con la luna bajo sus pies, y una corona de doce estrellas sobre su cabeza</a:t>
            </a:r>
            <a:endParaRPr lang="es-CO" sz="2800" dirty="0">
              <a:solidFill>
                <a:schemeClr val="accent2"/>
              </a:solidFill>
            </a:endParaRPr>
          </a:p>
        </p:txBody>
      </p:sp>
      <p:sp>
        <p:nvSpPr>
          <p:cNvPr id="5" name="Rectángulo 4"/>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5</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6" name="Picture 6" descr="Resultado de imagen para contemplar misterios del ros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998" y="1168229"/>
            <a:ext cx="4094021" cy="4094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7513284" y="611492"/>
            <a:ext cx="1800493" cy="369332"/>
          </a:xfrm>
          <a:prstGeom prst="rect">
            <a:avLst/>
          </a:prstGeom>
        </p:spPr>
        <p:txBody>
          <a:bodyPr wrap="none">
            <a:spAutoFit/>
          </a:bodyPr>
          <a:lstStyle/>
          <a:p>
            <a:r>
              <a:rPr lang="es-CO" b="1" i="0" dirty="0" smtClean="0">
                <a:solidFill>
                  <a:schemeClr val="accent2"/>
                </a:solidFill>
                <a:effectLst/>
                <a:latin typeface="Arial" panose="020B0604020202020204" pitchFamily="34" charset="0"/>
              </a:rPr>
              <a:t>La Coronación</a:t>
            </a:r>
            <a:endParaRPr lang="es-CO" dirty="0"/>
          </a:p>
        </p:txBody>
      </p:sp>
    </p:spTree>
    <p:extLst>
      <p:ext uri="{BB962C8B-B14F-4D97-AF65-F5344CB8AC3E}">
        <p14:creationId xmlns:p14="http://schemas.microsoft.com/office/powerpoint/2010/main" val="1536514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27711" y="253507"/>
            <a:ext cx="3387144" cy="923330"/>
          </a:xfrm>
          <a:prstGeom prst="rect">
            <a:avLst/>
          </a:prstGeom>
          <a:noFill/>
        </p:spPr>
        <p:txBody>
          <a:bodyPr wrap="square" rtlCol="0">
            <a:spAutoFit/>
          </a:bodyPr>
          <a:lstStyle/>
          <a:p>
            <a:r>
              <a:rPr lang="es-CO" dirty="0" smtClean="0">
                <a:solidFill>
                  <a:schemeClr val="accent2"/>
                </a:solidFill>
              </a:rPr>
              <a:t>Discernimiento para los líderes religiosos para que se pronuncien en favor de la vida</a:t>
            </a:r>
            <a:endParaRPr lang="es-CO" dirty="0">
              <a:solidFill>
                <a:schemeClr val="accent2"/>
              </a:solidFill>
            </a:endParaRPr>
          </a:p>
        </p:txBody>
      </p:sp>
      <p:sp>
        <p:nvSpPr>
          <p:cNvPr id="4" name="Rectángulo 3"/>
          <p:cNvSpPr/>
          <p:nvPr/>
        </p:nvSpPr>
        <p:spPr>
          <a:xfrm>
            <a:off x="10136182" y="3584275"/>
            <a:ext cx="590226"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5</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510862" y="877584"/>
            <a:ext cx="4537656" cy="3877985"/>
          </a:xfrm>
          <a:prstGeom prst="rect">
            <a:avLst/>
          </a:prstGeom>
        </p:spPr>
        <p:txBody>
          <a:bodyPr wrap="square">
            <a:spAutoFit/>
          </a:bodyPr>
          <a:lstStyle/>
          <a:p>
            <a:r>
              <a:rPr lang="es-CO" sz="3600" b="1" i="0" dirty="0" smtClean="0">
                <a:solidFill>
                  <a:schemeClr val="accent2"/>
                </a:solidFill>
                <a:effectLst/>
                <a:latin typeface="Arial" panose="020B0604020202020204" pitchFamily="34" charset="0"/>
              </a:rPr>
              <a:t>La Coronación</a:t>
            </a:r>
            <a:r>
              <a:rPr lang="es-CO" dirty="0" smtClean="0"/>
              <a:t/>
            </a:r>
            <a:br>
              <a:rPr lang="es-CO" dirty="0" smtClean="0"/>
            </a:br>
            <a:endParaRPr lang="es-CO" dirty="0" smtClean="0"/>
          </a:p>
          <a:p>
            <a:r>
              <a:rPr lang="es-CO" sz="2400" b="0" i="0" dirty="0" smtClean="0">
                <a:solidFill>
                  <a:srgbClr val="645E5E"/>
                </a:solidFill>
                <a:effectLst/>
                <a:latin typeface="Arial" panose="020B0604020202020204" pitchFamily="34" charset="0"/>
              </a:rPr>
              <a:t>Santa María es la Reina del Universo. Ella es la criatura más grande. La Iglesia defiende la dignidad de la mujer. Oremos para que la gente comprenda que ser </a:t>
            </a:r>
            <a:r>
              <a:rPr lang="es-CO" sz="2400" b="0" i="0" dirty="0" err="1" smtClean="0">
                <a:solidFill>
                  <a:srgbClr val="645E5E"/>
                </a:solidFill>
                <a:effectLst/>
                <a:latin typeface="Arial" panose="020B0604020202020204" pitchFamily="34" charset="0"/>
              </a:rPr>
              <a:t>provida</a:t>
            </a:r>
            <a:r>
              <a:rPr lang="es-CO" sz="2400" b="0" i="0" dirty="0" smtClean="0">
                <a:solidFill>
                  <a:srgbClr val="645E5E"/>
                </a:solidFill>
                <a:effectLst/>
                <a:latin typeface="Arial" panose="020B0604020202020204" pitchFamily="34" charset="0"/>
              </a:rPr>
              <a:t> significa ser pro mujer, y que ser pro mujer exige ser </a:t>
            </a:r>
            <a:r>
              <a:rPr lang="es-CO" sz="2400" b="0" i="0" dirty="0" err="1" smtClean="0">
                <a:solidFill>
                  <a:srgbClr val="645E5E"/>
                </a:solidFill>
                <a:effectLst/>
                <a:latin typeface="Arial" panose="020B0604020202020204" pitchFamily="34" charset="0"/>
              </a:rPr>
              <a:t>provida</a:t>
            </a:r>
            <a:endParaRPr lang="es-CO" sz="2400" dirty="0"/>
          </a:p>
        </p:txBody>
      </p:sp>
      <p:pic>
        <p:nvPicPr>
          <p:cNvPr id="7" name="Picture 4"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46" y="1003411"/>
            <a:ext cx="4943475"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190185" y="6488668"/>
            <a:ext cx="4303987" cy="369332"/>
          </a:xfrm>
          <a:prstGeom prst="rect">
            <a:avLst/>
          </a:prstGeom>
          <a:noFill/>
        </p:spPr>
        <p:txBody>
          <a:bodyPr wrap="square" rtlCol="0">
            <a:spAutoFit/>
          </a:bodyPr>
          <a:lstStyle/>
          <a:p>
            <a:r>
              <a:rPr lang="es-CO" dirty="0" smtClean="0"/>
              <a:t>Padre Nuestro, 10 Ave María, Gloria</a:t>
            </a:r>
            <a:endParaRPr lang="es-CO" dirty="0"/>
          </a:p>
        </p:txBody>
      </p:sp>
    </p:spTree>
    <p:extLst>
      <p:ext uri="{BB962C8B-B14F-4D97-AF65-F5344CB8AC3E}">
        <p14:creationId xmlns:p14="http://schemas.microsoft.com/office/powerpoint/2010/main" val="1189956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76748" y="1547555"/>
            <a:ext cx="4486141" cy="1569660"/>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María es Madre de Gracia y de Misericordia.</a:t>
            </a:r>
            <a:endParaRPr lang="es-CO" sz="2400" dirty="0"/>
          </a:p>
        </p:txBody>
      </p:sp>
      <p:sp>
        <p:nvSpPr>
          <p:cNvPr id="8" name="Rectángulo 7"/>
          <p:cNvSpPr/>
          <p:nvPr/>
        </p:nvSpPr>
        <p:spPr>
          <a:xfrm>
            <a:off x="5980237" y="3467951"/>
            <a:ext cx="4486141" cy="1569660"/>
          </a:xfrm>
          <a:prstGeom prst="rect">
            <a:avLst/>
          </a:prstGeom>
        </p:spPr>
        <p:txBody>
          <a:bodyPr wrap="square">
            <a:spAutoFit/>
          </a:bodyPr>
          <a:lstStyle/>
          <a:p>
            <a:r>
              <a:rPr lang="es-CO" sz="3200" b="1" i="0" dirty="0" smtClean="0">
                <a:solidFill>
                  <a:srgbClr val="0070C0"/>
                </a:solidFill>
                <a:effectLst/>
                <a:latin typeface="Arial" panose="020B0604020202020204" pitchFamily="34" charset="0"/>
              </a:rPr>
              <a:t>En la vida y en la muerte ampáranos Madre nuestra</a:t>
            </a:r>
            <a:endParaRPr lang="es-CO" sz="2400" dirty="0">
              <a:solidFill>
                <a:srgbClr val="0070C0"/>
              </a:solidFill>
            </a:endParaRPr>
          </a:p>
        </p:txBody>
      </p:sp>
      <p:pic>
        <p:nvPicPr>
          <p:cNvPr id="35844" name="Picture 4" descr="Resultado de imagen para virgen del rosario y santo dom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90"/>
            <a:ext cx="5176749" cy="66521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07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36" y="173421"/>
            <a:ext cx="45720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43942" y="436741"/>
            <a:ext cx="5559756" cy="2308324"/>
          </a:xfrm>
          <a:prstGeom prst="rect">
            <a:avLst/>
          </a:prstGeom>
        </p:spPr>
        <p:txBody>
          <a:bodyPr wrap="square">
            <a:spAutoFit/>
          </a:bodyPr>
          <a:lstStyle/>
          <a:p>
            <a:r>
              <a:rPr lang="es-CO" sz="4800" b="0" i="0" dirty="0" smtClean="0">
                <a:solidFill>
                  <a:schemeClr val="accent2"/>
                </a:solidFill>
                <a:effectLst/>
                <a:latin typeface="Arial" panose="020B0604020202020204" pitchFamily="34" charset="0"/>
              </a:rPr>
              <a:t> </a:t>
            </a:r>
            <a:r>
              <a:rPr lang="es-CO" sz="4800" b="1" i="0" dirty="0" smtClean="0">
                <a:solidFill>
                  <a:schemeClr val="accent2"/>
                </a:solidFill>
                <a:effectLst/>
                <a:latin typeface="Arial" panose="020B0604020202020204" pitchFamily="34" charset="0"/>
              </a:rPr>
              <a:t>"Jesús, </a:t>
            </a:r>
          </a:p>
          <a:p>
            <a:r>
              <a:rPr lang="es-CO" sz="4800" b="1" i="0" dirty="0" smtClean="0">
                <a:solidFill>
                  <a:schemeClr val="accent2"/>
                </a:solidFill>
                <a:effectLst/>
                <a:latin typeface="Arial" panose="020B0604020202020204" pitchFamily="34" charset="0"/>
              </a:rPr>
              <a:t>Protege y Salva </a:t>
            </a:r>
          </a:p>
          <a:p>
            <a:r>
              <a:rPr lang="es-CO" sz="4800" b="1" i="0" dirty="0" smtClean="0">
                <a:solidFill>
                  <a:schemeClr val="accent2"/>
                </a:solidFill>
                <a:effectLst/>
                <a:latin typeface="Arial" panose="020B0604020202020204" pitchFamily="34" charset="0"/>
              </a:rPr>
              <a:t>a los No-nacidos"</a:t>
            </a:r>
            <a:endParaRPr lang="es-CO" sz="4800" dirty="0">
              <a:solidFill>
                <a:schemeClr val="accent2"/>
              </a:solidFill>
            </a:endParaRPr>
          </a:p>
        </p:txBody>
      </p:sp>
      <p:sp>
        <p:nvSpPr>
          <p:cNvPr id="2" name="Rectángulo 1"/>
          <p:cNvSpPr/>
          <p:nvPr/>
        </p:nvSpPr>
        <p:spPr>
          <a:xfrm>
            <a:off x="1506859" y="3690147"/>
            <a:ext cx="4327603" cy="1938992"/>
          </a:xfrm>
          <a:prstGeom prst="rect">
            <a:avLst/>
          </a:prstGeom>
        </p:spPr>
        <p:txBody>
          <a:bodyPr wrap="square">
            <a:spAutoFit/>
          </a:bodyPr>
          <a:lstStyle/>
          <a:p>
            <a:r>
              <a:rPr lang="es-CO" sz="2000" dirty="0" smtClean="0"/>
              <a:t>¡Oh! Jesús mío, perdona nuestros pecados, líbranos del fuego del infierno, lleva al cielo a todas las almas, especialmente a las más necesitadas de Tu misericordia. Amén.</a:t>
            </a:r>
            <a:endParaRPr lang="es-CO" sz="2000" dirty="0"/>
          </a:p>
        </p:txBody>
      </p:sp>
    </p:spTree>
    <p:extLst>
      <p:ext uri="{BB962C8B-B14F-4D97-AF65-F5344CB8AC3E}">
        <p14:creationId xmlns:p14="http://schemas.microsoft.com/office/powerpoint/2010/main" val="1952631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La imagen puede contener: una pers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 y="0"/>
            <a:ext cx="4261449" cy="6967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4340772" y="156664"/>
            <a:ext cx="5134303" cy="6370975"/>
          </a:xfrm>
          <a:prstGeom prst="rect">
            <a:avLst/>
          </a:prstGeom>
        </p:spPr>
        <p:txBody>
          <a:bodyPr wrap="square">
            <a:spAutoFit/>
          </a:bodyPr>
          <a:lstStyle/>
          <a:p>
            <a:r>
              <a:rPr lang="es-CO" sz="2400" b="1" i="0" dirty="0" smtClean="0">
                <a:solidFill>
                  <a:schemeClr val="accent2"/>
                </a:solidFill>
                <a:effectLst/>
                <a:latin typeface="Arial" panose="020B0604020202020204" pitchFamily="34" charset="0"/>
              </a:rPr>
              <a:t>Dios te Salve, Reina y Madre de Misericordia</a:t>
            </a:r>
            <a:r>
              <a:rPr lang="es-CO" sz="2400" b="0" i="0" dirty="0" smtClean="0">
                <a:solidFill>
                  <a:schemeClr val="accent2"/>
                </a:solidFill>
                <a:effectLst/>
                <a:latin typeface="Arial" panose="020B0604020202020204" pitchFamily="34" charset="0"/>
              </a:rPr>
              <a:t>, Vida, Dulzura y Esperanza nuestra.  Dios te Salve.  </a:t>
            </a:r>
          </a:p>
          <a:p>
            <a:r>
              <a:rPr lang="es-CO" sz="2400" b="0" i="0" dirty="0" smtClean="0">
                <a:solidFill>
                  <a:schemeClr val="accent2"/>
                </a:solidFill>
                <a:effectLst/>
                <a:latin typeface="Arial" panose="020B0604020202020204" pitchFamily="34" charset="0"/>
              </a:rPr>
              <a:t>A Ti llamamos los desterrados hijos de Eva, a Ti suspiramos gimiendo y llorando en este valle de lágrimas.  </a:t>
            </a:r>
            <a:r>
              <a:rPr lang="es-CO" sz="2400" b="0" i="0" dirty="0" err="1" smtClean="0">
                <a:solidFill>
                  <a:schemeClr val="accent2"/>
                </a:solidFill>
                <a:effectLst/>
                <a:latin typeface="Arial" panose="020B0604020202020204" pitchFamily="34" charset="0"/>
              </a:rPr>
              <a:t>Eah</a:t>
            </a:r>
            <a:r>
              <a:rPr lang="es-CO" sz="2400" b="0" i="0" dirty="0" smtClean="0">
                <a:solidFill>
                  <a:schemeClr val="accent2"/>
                </a:solidFill>
                <a:effectLst/>
                <a:latin typeface="Arial" panose="020B0604020202020204" pitchFamily="34" charset="0"/>
              </a:rPr>
              <a:t> pues, Señora Abogada nuestra, vuelve a nosotros ésos Tus ojos misericordiosos y después de este destierro, muéstranos a Jesús, fruto Bendito de Tu vientre, Oh Clemente, Oh Piadosa, Oh Dulce Virgen María.  </a:t>
            </a:r>
            <a:r>
              <a:rPr lang="es-CO" sz="2400" b="0" i="1" dirty="0" smtClean="0">
                <a:solidFill>
                  <a:schemeClr val="accent2"/>
                </a:solidFill>
                <a:effectLst/>
                <a:latin typeface="Arial" panose="020B0604020202020204" pitchFamily="34" charset="0"/>
              </a:rPr>
              <a:t>Ruega por nosotros, Santa Madre de Dios, para que seamos dignos de alcanzar las promesas de Nuestro Señor Jesucristo.  </a:t>
            </a:r>
            <a:r>
              <a:rPr lang="es-CO" sz="2400" b="1" i="1" dirty="0" smtClean="0">
                <a:solidFill>
                  <a:schemeClr val="accent2"/>
                </a:solidFill>
                <a:effectLst/>
                <a:latin typeface="Arial" panose="020B0604020202020204" pitchFamily="34" charset="0"/>
              </a:rPr>
              <a:t>Amén.</a:t>
            </a:r>
            <a:endParaRPr lang="es-CO" sz="2400" dirty="0">
              <a:solidFill>
                <a:schemeClr val="accent2"/>
              </a:solidFill>
            </a:endParaRPr>
          </a:p>
        </p:txBody>
      </p:sp>
    </p:spTree>
    <p:extLst>
      <p:ext uri="{BB962C8B-B14F-4D97-AF65-F5344CB8AC3E}">
        <p14:creationId xmlns:p14="http://schemas.microsoft.com/office/powerpoint/2010/main" val="4068741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140373" y="2021969"/>
            <a:ext cx="4109545" cy="3170099"/>
          </a:xfrm>
          <a:prstGeom prst="rect">
            <a:avLst/>
          </a:prstGeom>
        </p:spPr>
        <p:txBody>
          <a:bodyPr wrap="square">
            <a:spAutoFit/>
          </a:bodyPr>
          <a:lstStyle/>
          <a:p>
            <a:r>
              <a:rPr lang="es-CO" sz="2000" b="0" i="0" u="none" strike="noStrike" dirty="0" smtClean="0">
                <a:solidFill>
                  <a:srgbClr val="0070C0"/>
                </a:solidFill>
                <a:effectLst/>
                <a:latin typeface="Arial" panose="020B0604020202020204" pitchFamily="34" charset="0"/>
              </a:rPr>
              <a:t>Señor, ten piedad de nosotros.  </a:t>
            </a:r>
          </a:p>
          <a:p>
            <a:r>
              <a:rPr lang="es-CO" sz="2000" b="1" i="1" u="none" strike="noStrike" dirty="0" smtClean="0">
                <a:solidFill>
                  <a:srgbClr val="0070C0"/>
                </a:solidFill>
                <a:effectLst/>
                <a:latin typeface="Arial" panose="020B0604020202020204" pitchFamily="34" charset="0"/>
              </a:rPr>
              <a:t>Señor, ten piedad de nosotros.</a:t>
            </a:r>
            <a:r>
              <a:rPr lang="es-CO" sz="2000" b="0" i="0" u="none" strike="noStrike" dirty="0" smtClean="0">
                <a:solidFill>
                  <a:srgbClr val="0070C0"/>
                </a:solidFill>
                <a:effectLst/>
                <a:latin typeface="Arial" panose="020B0604020202020204" pitchFamily="34" charset="0"/>
              </a:rPr>
              <a:t/>
            </a:r>
            <a:br>
              <a:rPr lang="es-CO" sz="2000" b="0" i="0" u="none" strike="noStrike" dirty="0" smtClean="0">
                <a:solidFill>
                  <a:srgbClr val="0070C0"/>
                </a:solidFill>
                <a:effectLst/>
                <a:latin typeface="Arial" panose="020B0604020202020204" pitchFamily="34" charset="0"/>
              </a:rPr>
            </a:br>
            <a:r>
              <a:rPr lang="es-CO" sz="2000" b="0" i="0" u="none" strike="noStrike" dirty="0" smtClean="0">
                <a:solidFill>
                  <a:srgbClr val="0070C0"/>
                </a:solidFill>
                <a:effectLst/>
                <a:latin typeface="Arial" panose="020B0604020202020204" pitchFamily="34" charset="0"/>
              </a:rPr>
              <a:t>Cristo, ten piedad de nosotros.  </a:t>
            </a:r>
          </a:p>
          <a:p>
            <a:r>
              <a:rPr lang="es-CO" sz="2000" b="1" i="1" u="none" strike="noStrike" dirty="0" smtClean="0">
                <a:solidFill>
                  <a:srgbClr val="0070C0"/>
                </a:solidFill>
                <a:effectLst/>
                <a:latin typeface="Arial" panose="020B0604020202020204" pitchFamily="34" charset="0"/>
              </a:rPr>
              <a:t>Cristo, ten piedad de nosotros.</a:t>
            </a:r>
            <a:r>
              <a:rPr lang="es-CO" sz="2000" b="0" i="0" u="none" strike="noStrike" dirty="0" smtClean="0">
                <a:solidFill>
                  <a:srgbClr val="0070C0"/>
                </a:solidFill>
                <a:effectLst/>
                <a:latin typeface="Arial" panose="020B0604020202020204" pitchFamily="34" charset="0"/>
              </a:rPr>
              <a:t/>
            </a:r>
            <a:br>
              <a:rPr lang="es-CO" sz="2000" b="0" i="0" u="none" strike="noStrike" dirty="0" smtClean="0">
                <a:solidFill>
                  <a:srgbClr val="0070C0"/>
                </a:solidFill>
                <a:effectLst/>
                <a:latin typeface="Arial" panose="020B0604020202020204" pitchFamily="34" charset="0"/>
              </a:rPr>
            </a:br>
            <a:r>
              <a:rPr lang="es-CO" sz="2000" b="0" i="0" u="none" strike="noStrike" dirty="0" smtClean="0">
                <a:solidFill>
                  <a:srgbClr val="0070C0"/>
                </a:solidFill>
                <a:effectLst/>
                <a:latin typeface="Arial" panose="020B0604020202020204" pitchFamily="34" charset="0"/>
              </a:rPr>
              <a:t>Señor, ten piedad de nosotros.  </a:t>
            </a:r>
          </a:p>
          <a:p>
            <a:r>
              <a:rPr lang="es-CO" sz="2000" b="1" i="1" u="none" strike="noStrike" dirty="0" smtClean="0">
                <a:solidFill>
                  <a:srgbClr val="0070C0"/>
                </a:solidFill>
                <a:effectLst/>
                <a:latin typeface="Arial" panose="020B0604020202020204" pitchFamily="34" charset="0"/>
              </a:rPr>
              <a:t>Señor, ten piedad de nosotros</a:t>
            </a:r>
            <a:r>
              <a:rPr lang="es-CO" sz="2000" b="0" i="0" u="none" strike="noStrike" dirty="0" smtClean="0">
                <a:solidFill>
                  <a:srgbClr val="0070C0"/>
                </a:solidFill>
                <a:effectLst/>
                <a:latin typeface="Arial" panose="020B0604020202020204" pitchFamily="34" charset="0"/>
              </a:rPr>
              <a:t>.</a:t>
            </a:r>
          </a:p>
          <a:p>
            <a:r>
              <a:rPr lang="es-CO" sz="2000" b="0" i="0" u="none" strike="noStrike" dirty="0" smtClean="0">
                <a:solidFill>
                  <a:srgbClr val="0070C0"/>
                </a:solidFill>
                <a:effectLst/>
                <a:latin typeface="Arial" panose="020B0604020202020204" pitchFamily="34" charset="0"/>
              </a:rPr>
              <a:t>Cristo, óyenos. </a:t>
            </a:r>
            <a:r>
              <a:rPr lang="es-CO" sz="2000" b="1" i="1" u="none" strike="noStrike" dirty="0" smtClean="0">
                <a:solidFill>
                  <a:srgbClr val="0070C0"/>
                </a:solidFill>
                <a:effectLst/>
                <a:latin typeface="Arial" panose="020B0604020202020204" pitchFamily="34" charset="0"/>
              </a:rPr>
              <a:t> </a:t>
            </a:r>
          </a:p>
          <a:p>
            <a:r>
              <a:rPr lang="es-CO" sz="2000" b="1" i="1" u="none" strike="noStrike" dirty="0" smtClean="0">
                <a:solidFill>
                  <a:srgbClr val="0070C0"/>
                </a:solidFill>
                <a:effectLst/>
                <a:latin typeface="Arial" panose="020B0604020202020204" pitchFamily="34" charset="0"/>
              </a:rPr>
              <a:t>Cristo óyenos.</a:t>
            </a:r>
            <a:r>
              <a:rPr lang="es-CO" sz="2000" b="0" i="0" u="none" strike="noStrike" dirty="0" smtClean="0">
                <a:solidFill>
                  <a:srgbClr val="0070C0"/>
                </a:solidFill>
                <a:effectLst/>
                <a:latin typeface="Arial" panose="020B0604020202020204" pitchFamily="34" charset="0"/>
              </a:rPr>
              <a:t/>
            </a:r>
            <a:br>
              <a:rPr lang="es-CO" sz="2000" b="0" i="0" u="none" strike="noStrike" dirty="0" smtClean="0">
                <a:solidFill>
                  <a:srgbClr val="0070C0"/>
                </a:solidFill>
                <a:effectLst/>
                <a:latin typeface="Arial" panose="020B0604020202020204" pitchFamily="34" charset="0"/>
              </a:rPr>
            </a:br>
            <a:r>
              <a:rPr lang="es-CO" sz="2000" b="0" i="0" u="none" strike="noStrike" dirty="0" smtClean="0">
                <a:solidFill>
                  <a:srgbClr val="0070C0"/>
                </a:solidFill>
                <a:effectLst/>
                <a:latin typeface="Arial" panose="020B0604020202020204" pitchFamily="34" charset="0"/>
              </a:rPr>
              <a:t>Cristo, escúchanos. </a:t>
            </a:r>
            <a:r>
              <a:rPr lang="es-CO" sz="2000" b="1" i="1" u="none" strike="noStrike" dirty="0" smtClean="0">
                <a:solidFill>
                  <a:srgbClr val="0070C0"/>
                </a:solidFill>
                <a:effectLst/>
                <a:latin typeface="Arial" panose="020B0604020202020204" pitchFamily="34" charset="0"/>
              </a:rPr>
              <a:t> </a:t>
            </a:r>
          </a:p>
          <a:p>
            <a:r>
              <a:rPr lang="es-CO" sz="2000" b="1" i="1" u="none" strike="noStrike" dirty="0" smtClean="0">
                <a:solidFill>
                  <a:srgbClr val="0070C0"/>
                </a:solidFill>
                <a:effectLst/>
                <a:latin typeface="Arial" panose="020B0604020202020204" pitchFamily="34" charset="0"/>
              </a:rPr>
              <a:t>Cristo escúchanos.</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521289" y="264651"/>
            <a:ext cx="8342348" cy="769441"/>
          </a:xfrm>
          <a:prstGeom prst="rect">
            <a:avLst/>
          </a:prstGeom>
        </p:spPr>
        <p:txBody>
          <a:bodyPr wrap="none">
            <a:spAutoFit/>
          </a:bodyPr>
          <a:lstStyle/>
          <a:p>
            <a:r>
              <a:rPr lang="es-CO" sz="4400" b="1" i="0" dirty="0" smtClean="0">
                <a:solidFill>
                  <a:schemeClr val="accent2"/>
                </a:solidFill>
                <a:effectLst/>
                <a:latin typeface="Arial" panose="020B0604020202020204" pitchFamily="34" charset="0"/>
              </a:rPr>
              <a:t>Letanía en respuesta al aborto</a:t>
            </a:r>
            <a:endParaRPr lang="es-CO" sz="4400" dirty="0">
              <a:solidFill>
                <a:schemeClr val="accent2"/>
              </a:solidFill>
            </a:endParaRPr>
          </a:p>
        </p:txBody>
      </p:sp>
    </p:spTree>
    <p:extLst>
      <p:ext uri="{BB962C8B-B14F-4D97-AF65-F5344CB8AC3E}">
        <p14:creationId xmlns:p14="http://schemas.microsoft.com/office/powerpoint/2010/main" val="554065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562664" y="1780542"/>
            <a:ext cx="5375861" cy="4093428"/>
          </a:xfrm>
          <a:prstGeom prst="rect">
            <a:avLst/>
          </a:prstGeom>
        </p:spPr>
        <p:txBody>
          <a:bodyPr wrap="square">
            <a:spAutoFit/>
          </a:bodyPr>
          <a:lstStyle/>
          <a:p>
            <a:r>
              <a:rPr lang="es-CO" sz="2000" dirty="0">
                <a:solidFill>
                  <a:srgbClr val="0070C0"/>
                </a:solidFill>
              </a:rPr>
              <a:t>Dios Padre, Creador del mundo...</a:t>
            </a:r>
            <a:r>
              <a:rPr lang="es-CO" sz="2000" dirty="0" smtClean="0">
                <a:solidFill>
                  <a:srgbClr val="0070C0"/>
                </a:solidFill>
              </a:rPr>
              <a:t/>
            </a:r>
            <a:br>
              <a:rPr lang="es-CO" sz="2000" dirty="0" smtClean="0">
                <a:solidFill>
                  <a:srgbClr val="0070C0"/>
                </a:solidFill>
              </a:rPr>
            </a:br>
            <a:r>
              <a:rPr lang="es-CO" sz="2000" dirty="0">
                <a:solidFill>
                  <a:srgbClr val="0070C0"/>
                </a:solidFill>
              </a:rPr>
              <a:t>Dios Hijo, por quien todo fue creado...</a:t>
            </a:r>
            <a:r>
              <a:rPr lang="es-CO" sz="2000" dirty="0" smtClean="0">
                <a:solidFill>
                  <a:srgbClr val="0070C0"/>
                </a:solidFill>
              </a:rPr>
              <a:t/>
            </a:r>
            <a:br>
              <a:rPr lang="es-CO" sz="2000" dirty="0" smtClean="0">
                <a:solidFill>
                  <a:srgbClr val="0070C0"/>
                </a:solidFill>
              </a:rPr>
            </a:br>
            <a:r>
              <a:rPr lang="es-CO" sz="2000" dirty="0">
                <a:solidFill>
                  <a:srgbClr val="0070C0"/>
                </a:solidFill>
              </a:rPr>
              <a:t>Dios Espíritu Santo, Señor y Dador de Vida...</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Principio y Fin...</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Camino, Verdad, y Vida...</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Resurrección y Vida... </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Palabra Eterna de Vida...</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que moraste en el vientre de la Virgen María...</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Tú que amas a los pobres y a los débiles...</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Defensor de los indefensos... </a:t>
            </a:r>
            <a:r>
              <a:rPr lang="es-CO" sz="2000" dirty="0" smtClean="0">
                <a:solidFill>
                  <a:srgbClr val="0070C0"/>
                </a:solidFill>
              </a:rPr>
              <a:t/>
            </a:r>
            <a:br>
              <a:rPr lang="es-CO" sz="2000" dirty="0" smtClean="0">
                <a:solidFill>
                  <a:srgbClr val="0070C0"/>
                </a:solidFill>
              </a:rPr>
            </a:br>
            <a:r>
              <a:rPr lang="es-CO" sz="2000" dirty="0">
                <a:solidFill>
                  <a:srgbClr val="0070C0"/>
                </a:solidFill>
              </a:rPr>
              <a:t>Señor Jesús, Pan de Vida...</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
        <p:nvSpPr>
          <p:cNvPr id="2" name="CuadroTexto 1"/>
          <p:cNvSpPr txBox="1"/>
          <p:nvPr/>
        </p:nvSpPr>
        <p:spPr>
          <a:xfrm>
            <a:off x="1497724" y="416739"/>
            <a:ext cx="5454869" cy="923330"/>
          </a:xfrm>
          <a:prstGeom prst="rect">
            <a:avLst/>
          </a:prstGeom>
          <a:noFill/>
        </p:spPr>
        <p:txBody>
          <a:bodyPr wrap="square" rtlCol="0">
            <a:spAutoFit/>
          </a:bodyPr>
          <a:lstStyle/>
          <a:p>
            <a:r>
              <a:rPr lang="es-CO" dirty="0" smtClean="0"/>
              <a:t>Respondemos:</a:t>
            </a:r>
          </a:p>
          <a:p>
            <a:r>
              <a:rPr lang="es-CO" sz="3600" dirty="0">
                <a:solidFill>
                  <a:schemeClr val="accent2"/>
                </a:solidFill>
              </a:rPr>
              <a:t>¡</a:t>
            </a:r>
            <a:r>
              <a:rPr lang="es-CO" sz="3600" dirty="0" smtClean="0">
                <a:solidFill>
                  <a:schemeClr val="accent2"/>
                </a:solidFill>
              </a:rPr>
              <a:t>Ten piedad de nosotros!</a:t>
            </a:r>
            <a:endParaRPr lang="es-CO" sz="3600" dirty="0">
              <a:solidFill>
                <a:schemeClr val="accent2"/>
              </a:solidFill>
            </a:endParaRPr>
          </a:p>
        </p:txBody>
      </p:sp>
    </p:spTree>
    <p:extLst>
      <p:ext uri="{BB962C8B-B14F-4D97-AF65-F5344CB8AC3E}">
        <p14:creationId xmlns:p14="http://schemas.microsoft.com/office/powerpoint/2010/main" val="178622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3477" y="2064321"/>
            <a:ext cx="6043088" cy="2862322"/>
          </a:xfrm>
          <a:prstGeom prst="rect">
            <a:avLst/>
          </a:prstGeom>
        </p:spPr>
        <p:txBody>
          <a:bodyPr wrap="square">
            <a:spAutoFit/>
          </a:bodyPr>
          <a:lstStyle/>
          <a:p>
            <a:r>
              <a:rPr lang="es-CO" sz="2000" dirty="0" smtClean="0">
                <a:solidFill>
                  <a:srgbClr val="0070C0"/>
                </a:solidFill>
              </a:rPr>
              <a:t>Por cada pecado cometido en contra de la vida...</a:t>
            </a:r>
          </a:p>
          <a:p>
            <a:r>
              <a:rPr lang="es-CO" sz="2000" dirty="0" smtClean="0">
                <a:solidFill>
                  <a:srgbClr val="0070C0"/>
                </a:solidFill>
              </a:rPr>
              <a:t>Por el pecado del aborto... </a:t>
            </a:r>
          </a:p>
          <a:p>
            <a:r>
              <a:rPr lang="es-CO" sz="2000" dirty="0" smtClean="0">
                <a:solidFill>
                  <a:srgbClr val="0070C0"/>
                </a:solidFill>
              </a:rPr>
              <a:t>Por el asesinato diario de los niños inocentes...</a:t>
            </a:r>
          </a:p>
          <a:p>
            <a:r>
              <a:rPr lang="es-CO" sz="2000" dirty="0" smtClean="0">
                <a:solidFill>
                  <a:srgbClr val="0070C0"/>
                </a:solidFill>
              </a:rPr>
              <a:t>Por el clamor silencioso de todos Tus hijos...</a:t>
            </a:r>
          </a:p>
          <a:p>
            <a:r>
              <a:rPr lang="es-CO" sz="2000" dirty="0" smtClean="0">
                <a:solidFill>
                  <a:srgbClr val="0070C0"/>
                </a:solidFill>
              </a:rPr>
              <a:t>Por el asesinato de Tus futuros discípulos...</a:t>
            </a:r>
          </a:p>
          <a:p>
            <a:r>
              <a:rPr lang="es-CO" sz="2000" dirty="0" smtClean="0">
                <a:solidFill>
                  <a:srgbClr val="0070C0"/>
                </a:solidFill>
              </a:rPr>
              <a:t>Por el abuso de las mujeres por el aborto...</a:t>
            </a:r>
          </a:p>
          <a:p>
            <a:r>
              <a:rPr lang="es-CO" sz="2000" dirty="0" smtClean="0">
                <a:solidFill>
                  <a:srgbClr val="0070C0"/>
                </a:solidFill>
              </a:rPr>
              <a:t>Por el silencio de Tu gente...</a:t>
            </a:r>
          </a:p>
          <a:p>
            <a:r>
              <a:rPr lang="es-CO" sz="2000" dirty="0" smtClean="0">
                <a:solidFill>
                  <a:srgbClr val="0070C0"/>
                </a:solidFill>
              </a:rPr>
              <a:t>Por la indiferencia de Tu gente...</a:t>
            </a:r>
          </a:p>
          <a:p>
            <a:r>
              <a:rPr lang="es-CO" sz="2000" dirty="0" smtClean="0">
                <a:solidFill>
                  <a:srgbClr val="0070C0"/>
                </a:solidFill>
              </a:rPr>
              <a:t>Por la cooperación de Tu gente en esta tragedia..</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
        <p:nvSpPr>
          <p:cNvPr id="2" name="CuadroTexto 1"/>
          <p:cNvSpPr txBox="1"/>
          <p:nvPr/>
        </p:nvSpPr>
        <p:spPr>
          <a:xfrm>
            <a:off x="1497724" y="416739"/>
            <a:ext cx="5454869" cy="923330"/>
          </a:xfrm>
          <a:prstGeom prst="rect">
            <a:avLst/>
          </a:prstGeom>
          <a:noFill/>
        </p:spPr>
        <p:txBody>
          <a:bodyPr wrap="square" rtlCol="0">
            <a:spAutoFit/>
          </a:bodyPr>
          <a:lstStyle/>
          <a:p>
            <a:r>
              <a:rPr lang="es-CO" dirty="0" smtClean="0"/>
              <a:t>Respondemos:</a:t>
            </a:r>
          </a:p>
          <a:p>
            <a:r>
              <a:rPr lang="es-CO" sz="3600" dirty="0">
                <a:solidFill>
                  <a:schemeClr val="accent2"/>
                </a:solidFill>
              </a:rPr>
              <a:t>¡</a:t>
            </a:r>
            <a:r>
              <a:rPr lang="es-CO" sz="3600" dirty="0" smtClean="0">
                <a:solidFill>
                  <a:schemeClr val="accent2"/>
                </a:solidFill>
              </a:rPr>
              <a:t>Ten piedad de nosotros!</a:t>
            </a:r>
            <a:endParaRPr lang="es-CO" sz="3600" dirty="0">
              <a:solidFill>
                <a:schemeClr val="accent2"/>
              </a:solidFill>
            </a:endParaRPr>
          </a:p>
        </p:txBody>
      </p:sp>
    </p:spTree>
    <p:extLst>
      <p:ext uri="{BB962C8B-B14F-4D97-AF65-F5344CB8AC3E}">
        <p14:creationId xmlns:p14="http://schemas.microsoft.com/office/powerpoint/2010/main" val="377541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124" y="266336"/>
            <a:ext cx="9490843" cy="6555641"/>
          </a:xfrm>
          <a:prstGeom prst="rect">
            <a:avLst/>
          </a:prstGeom>
        </p:spPr>
        <p:txBody>
          <a:bodyPr wrap="square">
            <a:spAutoFit/>
          </a:bodyPr>
          <a:lstStyle/>
          <a:p>
            <a:pPr algn="ctr"/>
            <a:r>
              <a:rPr lang="es-CO" sz="2400" dirty="0" smtClean="0">
                <a:solidFill>
                  <a:schemeClr val="accent2"/>
                </a:solidFill>
                <a:effectLst/>
                <a:latin typeface="Times New Roman" panose="02020603050405020304" pitchFamily="18" charset="0"/>
                <a:ea typeface="Times New Roman" panose="02020603050405020304" pitchFamily="18" charset="0"/>
              </a:rPr>
              <a:t>CREDO</a:t>
            </a:r>
          </a:p>
          <a:p>
            <a:pPr algn="ctr"/>
            <a:r>
              <a:rPr lang="es-CO" sz="2200" dirty="0" smtClean="0">
                <a:solidFill>
                  <a:srgbClr val="000000"/>
                </a:solidFill>
                <a:effectLst/>
                <a:latin typeface="Arial" panose="020B0604020202020204" pitchFamily="34" charset="0"/>
                <a:ea typeface="Times New Roman" panose="02020603050405020304" pitchFamily="18" charset="0"/>
              </a:rPr>
              <a:t>Creo en un solo Dios, Padre Todopoderoso, Creador del cielo y de la tierra, de todo lo visible y lo invisible. </a:t>
            </a:r>
          </a:p>
          <a:p>
            <a:pPr algn="ctr"/>
            <a:r>
              <a:rPr lang="es-CO" sz="2200" dirty="0" smtClean="0">
                <a:solidFill>
                  <a:srgbClr val="000000"/>
                </a:solidFill>
                <a:effectLst/>
                <a:latin typeface="Arial" panose="020B0604020202020204" pitchFamily="34" charset="0"/>
                <a:ea typeface="Times New Roman" panose="02020603050405020304" pitchFamily="18" charset="0"/>
              </a:rPr>
              <a:t>Creo en un solo Señor, Jesucristo, Hijo único de Dios, nacido del Padre antes de todos los siglos. Dios de Dios, Luz de Luz, Dios verdadero de Dios verdadero, engendrado, no creado, de la misma naturaleza del Padre, por quien todo fue hecho. Que por nosotros, los hombres, y por nuestra salvación bajó del cielo, y por obra del Espíritu Santo se encarnó de María, la Virgen, y se hizo hombre. Y por nuestra causa fue crucificado en tiempos de Poncio Pilato, padeció y fue sepultado, y resucitó al tercer día según las Escrituras, y subió al cielo y está sentado a la derecha del Padre, y de nuevo vendrá con gloria para juzgar a vivos y muertos, y su reino no tendrá fin. </a:t>
            </a:r>
          </a:p>
          <a:p>
            <a:pPr algn="ctr"/>
            <a:r>
              <a:rPr lang="es-CO" sz="2200" dirty="0" smtClean="0">
                <a:solidFill>
                  <a:srgbClr val="000000"/>
                </a:solidFill>
                <a:effectLst/>
                <a:latin typeface="Arial" panose="020B0604020202020204" pitchFamily="34" charset="0"/>
                <a:ea typeface="Times New Roman" panose="02020603050405020304" pitchFamily="18" charset="0"/>
              </a:rPr>
              <a:t>Creo en el Espíritu Santo, Señor y dador de vida, que procede del Padre y del Hijo, que con el Padre y el Hijo recibe una misma adoración y gloria, y que habló por los profetas. Creo en la Iglesia, que es una, santa católica y apostólica. Confieso que hay un solo bautismo para el perdón de los pecados. Espero la resurrección de los muertos y la vida del mundo futuro. Amén”.</a:t>
            </a:r>
            <a:endParaRPr lang="es-CO"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621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6181" y="1544059"/>
            <a:ext cx="5869667" cy="5016758"/>
          </a:xfrm>
          <a:prstGeom prst="rect">
            <a:avLst/>
          </a:prstGeom>
        </p:spPr>
        <p:txBody>
          <a:bodyPr wrap="square">
            <a:spAutoFit/>
          </a:bodyPr>
          <a:lstStyle/>
          <a:p>
            <a:r>
              <a:rPr lang="es-CO" sz="2000" dirty="0" smtClean="0">
                <a:solidFill>
                  <a:srgbClr val="0070C0"/>
                </a:solidFill>
              </a:rPr>
              <a:t>Por nuestras hermanas y hermanos no nacidos que son asesinados por el aborto...</a:t>
            </a:r>
          </a:p>
          <a:p>
            <a:r>
              <a:rPr lang="es-CO" sz="2000" dirty="0" smtClean="0">
                <a:solidFill>
                  <a:srgbClr val="0070C0"/>
                </a:solidFill>
              </a:rPr>
              <a:t>Por los hermanos y hermanas no nacidos en peligro de aborto...</a:t>
            </a:r>
          </a:p>
          <a:p>
            <a:r>
              <a:rPr lang="es-CO" sz="2000" dirty="0" smtClean="0">
                <a:solidFill>
                  <a:srgbClr val="0070C0"/>
                </a:solidFill>
              </a:rPr>
              <a:t>Por nuestros hermanos y hermanas que han sobrevivido al aborto...</a:t>
            </a:r>
          </a:p>
          <a:p>
            <a:r>
              <a:rPr lang="es-CO" sz="2000" dirty="0" smtClean="0">
                <a:solidFill>
                  <a:srgbClr val="0070C0"/>
                </a:solidFill>
              </a:rPr>
              <a:t>Por las madres que han tenido abortos...</a:t>
            </a:r>
          </a:p>
          <a:p>
            <a:r>
              <a:rPr lang="es-CO" sz="2000" dirty="0" smtClean="0">
                <a:solidFill>
                  <a:srgbClr val="0070C0"/>
                </a:solidFill>
              </a:rPr>
              <a:t>Por las madres que sufren la tentación de tener un aborto...</a:t>
            </a:r>
          </a:p>
          <a:p>
            <a:r>
              <a:rPr lang="es-CO" sz="2000" dirty="0" smtClean="0">
                <a:solidFill>
                  <a:srgbClr val="0070C0"/>
                </a:solidFill>
              </a:rPr>
              <a:t>Por las Madres que sienten la presión de tener un aborto...</a:t>
            </a:r>
          </a:p>
          <a:p>
            <a:r>
              <a:rPr lang="es-CO" sz="2000" dirty="0" smtClean="0">
                <a:solidFill>
                  <a:srgbClr val="0070C0"/>
                </a:solidFill>
              </a:rPr>
              <a:t>Por la madres que han rechazado el aborto...</a:t>
            </a:r>
          </a:p>
          <a:p>
            <a:r>
              <a:rPr lang="es-CO" sz="2000" dirty="0" smtClean="0">
                <a:solidFill>
                  <a:srgbClr val="0070C0"/>
                </a:solidFill>
              </a:rPr>
              <a:t>Por los padres de los niños abortados...</a:t>
            </a:r>
          </a:p>
          <a:p>
            <a:r>
              <a:rPr lang="es-CO" sz="2000" dirty="0" smtClean="0">
                <a:solidFill>
                  <a:srgbClr val="0070C0"/>
                </a:solidFill>
              </a:rPr>
              <a:t>Por las familias de los niños abortados...</a:t>
            </a:r>
          </a:p>
          <a:p>
            <a:r>
              <a:rPr lang="es-CO" sz="2000" dirty="0" smtClean="0">
                <a:solidFill>
                  <a:srgbClr val="0070C0"/>
                </a:solidFill>
              </a:rPr>
              <a:t>Por las familias de los que han sido tentados por tener un aborto...</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
        <p:nvSpPr>
          <p:cNvPr id="2" name="CuadroTexto 1"/>
          <p:cNvSpPr txBox="1"/>
          <p:nvPr/>
        </p:nvSpPr>
        <p:spPr>
          <a:xfrm>
            <a:off x="1497724" y="416739"/>
            <a:ext cx="6763407" cy="923330"/>
          </a:xfrm>
          <a:prstGeom prst="rect">
            <a:avLst/>
          </a:prstGeom>
          <a:noFill/>
        </p:spPr>
        <p:txBody>
          <a:bodyPr wrap="square" rtlCol="0">
            <a:spAutoFit/>
          </a:bodyPr>
          <a:lstStyle/>
          <a:p>
            <a:r>
              <a:rPr lang="es-CO" dirty="0" smtClean="0"/>
              <a:t>Respondemos:</a:t>
            </a:r>
          </a:p>
          <a:p>
            <a:r>
              <a:rPr lang="es-CO" sz="3600" dirty="0" smtClean="0">
                <a:solidFill>
                  <a:schemeClr val="accent2"/>
                </a:solidFill>
              </a:rPr>
              <a:t>¡Señor, atiende nuestra súplica!</a:t>
            </a:r>
            <a:endParaRPr lang="es-CO" sz="3600" dirty="0">
              <a:solidFill>
                <a:schemeClr val="accent2"/>
              </a:solidFill>
            </a:endParaRPr>
          </a:p>
        </p:txBody>
      </p:sp>
    </p:spTree>
    <p:extLst>
      <p:ext uri="{BB962C8B-B14F-4D97-AF65-F5344CB8AC3E}">
        <p14:creationId xmlns:p14="http://schemas.microsoft.com/office/powerpoint/2010/main" val="3859801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6181" y="1544059"/>
            <a:ext cx="5869667" cy="4401205"/>
          </a:xfrm>
          <a:prstGeom prst="rect">
            <a:avLst/>
          </a:prstGeom>
        </p:spPr>
        <p:txBody>
          <a:bodyPr wrap="square">
            <a:spAutoFit/>
          </a:bodyPr>
          <a:lstStyle/>
          <a:p>
            <a:r>
              <a:rPr lang="es-CO" sz="2000" dirty="0" smtClean="0">
                <a:solidFill>
                  <a:srgbClr val="0070C0"/>
                </a:solidFill>
              </a:rPr>
              <a:t>Por los abortistas...</a:t>
            </a:r>
          </a:p>
          <a:p>
            <a:r>
              <a:rPr lang="es-CO" sz="2000" dirty="0" smtClean="0">
                <a:solidFill>
                  <a:srgbClr val="0070C0"/>
                </a:solidFill>
              </a:rPr>
              <a:t>Por los que asisten y cooperan con los abortos...</a:t>
            </a:r>
          </a:p>
          <a:p>
            <a:r>
              <a:rPr lang="es-CO" sz="2000" dirty="0" smtClean="0">
                <a:solidFill>
                  <a:srgbClr val="0070C0"/>
                </a:solidFill>
              </a:rPr>
              <a:t>Por los doctores y las enfermeras, que puedan cultivar la vida...</a:t>
            </a:r>
          </a:p>
          <a:p>
            <a:r>
              <a:rPr lang="es-CO" sz="2000" dirty="0" smtClean="0">
                <a:solidFill>
                  <a:srgbClr val="0070C0"/>
                </a:solidFill>
              </a:rPr>
              <a:t>Por los líderes de gobierno, que puedan defender la vida...</a:t>
            </a:r>
          </a:p>
          <a:p>
            <a:r>
              <a:rPr lang="es-CO" sz="2000" dirty="0" smtClean="0">
                <a:solidFill>
                  <a:srgbClr val="0070C0"/>
                </a:solidFill>
              </a:rPr>
              <a:t>Por el clero, que pueda hablar a favor de la vida...</a:t>
            </a:r>
          </a:p>
          <a:p>
            <a:r>
              <a:rPr lang="es-CO" sz="2000" dirty="0" smtClean="0">
                <a:solidFill>
                  <a:srgbClr val="0070C0"/>
                </a:solidFill>
              </a:rPr>
              <a:t>Por el movimiento </a:t>
            </a:r>
            <a:r>
              <a:rPr lang="es-CO" sz="2000" dirty="0" err="1" smtClean="0">
                <a:solidFill>
                  <a:srgbClr val="0070C0"/>
                </a:solidFill>
              </a:rPr>
              <a:t>provida</a:t>
            </a:r>
            <a:r>
              <a:rPr lang="es-CO" sz="2000" dirty="0" smtClean="0">
                <a:solidFill>
                  <a:srgbClr val="0070C0"/>
                </a:solidFill>
              </a:rPr>
              <a:t>...</a:t>
            </a:r>
          </a:p>
          <a:p>
            <a:r>
              <a:rPr lang="es-CO" sz="2000" dirty="0" smtClean="0">
                <a:solidFill>
                  <a:srgbClr val="0070C0"/>
                </a:solidFill>
              </a:rPr>
              <a:t>Por todos los que hablan, escriben y trabajan por eliminar el aborto...</a:t>
            </a:r>
          </a:p>
          <a:p>
            <a:r>
              <a:rPr lang="es-CO" sz="2000" dirty="0" smtClean="0">
                <a:solidFill>
                  <a:srgbClr val="0070C0"/>
                </a:solidFill>
              </a:rPr>
              <a:t>Por todos los que ayudan a proveer alternativas al aborto...</a:t>
            </a:r>
          </a:p>
          <a:p>
            <a:r>
              <a:rPr lang="es-CO" sz="2000" dirty="0" smtClean="0">
                <a:solidFill>
                  <a:srgbClr val="0070C0"/>
                </a:solidFill>
              </a:rPr>
              <a:t>Por todos los que promueven la adopción...</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
        <p:nvSpPr>
          <p:cNvPr id="2" name="CuadroTexto 1"/>
          <p:cNvSpPr txBox="1"/>
          <p:nvPr/>
        </p:nvSpPr>
        <p:spPr>
          <a:xfrm>
            <a:off x="1497724" y="416739"/>
            <a:ext cx="6763407" cy="923330"/>
          </a:xfrm>
          <a:prstGeom prst="rect">
            <a:avLst/>
          </a:prstGeom>
          <a:noFill/>
        </p:spPr>
        <p:txBody>
          <a:bodyPr wrap="square" rtlCol="0">
            <a:spAutoFit/>
          </a:bodyPr>
          <a:lstStyle/>
          <a:p>
            <a:r>
              <a:rPr lang="es-CO" dirty="0" smtClean="0"/>
              <a:t>Respondemos:</a:t>
            </a:r>
          </a:p>
          <a:p>
            <a:r>
              <a:rPr lang="es-CO" sz="3600" dirty="0" smtClean="0">
                <a:solidFill>
                  <a:schemeClr val="accent2"/>
                </a:solidFill>
              </a:rPr>
              <a:t>¡Señor, atiende nuestra súplica!</a:t>
            </a:r>
            <a:endParaRPr lang="es-CO" sz="3600" dirty="0">
              <a:solidFill>
                <a:schemeClr val="accent2"/>
              </a:solidFill>
            </a:endParaRPr>
          </a:p>
        </p:txBody>
      </p:sp>
    </p:spTree>
    <p:extLst>
      <p:ext uri="{BB962C8B-B14F-4D97-AF65-F5344CB8AC3E}">
        <p14:creationId xmlns:p14="http://schemas.microsoft.com/office/powerpoint/2010/main" val="4254807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3479" y="2088318"/>
            <a:ext cx="5696246" cy="3170099"/>
          </a:xfrm>
          <a:prstGeom prst="rect">
            <a:avLst/>
          </a:prstGeom>
        </p:spPr>
        <p:txBody>
          <a:bodyPr wrap="square">
            <a:spAutoFit/>
          </a:bodyPr>
          <a:lstStyle/>
          <a:p>
            <a:r>
              <a:rPr lang="es-CO" sz="2000" dirty="0" smtClean="0">
                <a:solidFill>
                  <a:srgbClr val="0070C0"/>
                </a:solidFill>
              </a:rPr>
              <a:t>Por los niños salvados del aborto...</a:t>
            </a:r>
          </a:p>
          <a:p>
            <a:endParaRPr lang="es-CO" sz="2000" dirty="0" smtClean="0">
              <a:solidFill>
                <a:srgbClr val="0070C0"/>
              </a:solidFill>
            </a:endParaRPr>
          </a:p>
          <a:p>
            <a:r>
              <a:rPr lang="es-CO" sz="2000" dirty="0" smtClean="0">
                <a:solidFill>
                  <a:srgbClr val="0070C0"/>
                </a:solidFill>
              </a:rPr>
              <a:t>Por las madres salvadas y sanadas del aborto...</a:t>
            </a:r>
          </a:p>
          <a:p>
            <a:endParaRPr lang="es-CO" sz="2000" dirty="0" smtClean="0">
              <a:solidFill>
                <a:srgbClr val="0070C0"/>
              </a:solidFill>
            </a:endParaRPr>
          </a:p>
          <a:p>
            <a:r>
              <a:rPr lang="es-CO" sz="2000" dirty="0" smtClean="0">
                <a:solidFill>
                  <a:srgbClr val="0070C0"/>
                </a:solidFill>
              </a:rPr>
              <a:t>Por los que antes apoyaban el aborto y ahora defienden la  vida...</a:t>
            </a:r>
          </a:p>
          <a:p>
            <a:endParaRPr lang="es-CO" sz="2000" dirty="0" smtClean="0">
              <a:solidFill>
                <a:srgbClr val="0070C0"/>
              </a:solidFill>
            </a:endParaRPr>
          </a:p>
          <a:p>
            <a:r>
              <a:rPr lang="es-CO" sz="2000" dirty="0" smtClean="0">
                <a:solidFill>
                  <a:srgbClr val="0070C0"/>
                </a:solidFill>
              </a:rPr>
              <a:t>Por todos los que se oponen al aborto...</a:t>
            </a:r>
          </a:p>
          <a:p>
            <a:endParaRPr lang="es-CO" sz="2000" dirty="0" smtClean="0">
              <a:solidFill>
                <a:srgbClr val="0070C0"/>
              </a:solidFill>
            </a:endParaRPr>
          </a:p>
          <a:p>
            <a:r>
              <a:rPr lang="es-CO" sz="2000" dirty="0" smtClean="0">
                <a:solidFill>
                  <a:srgbClr val="0070C0"/>
                </a:solidFill>
              </a:rPr>
              <a:t>Por el llamado a defender la vida...</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
        <p:nvSpPr>
          <p:cNvPr id="2" name="CuadroTexto 1"/>
          <p:cNvSpPr txBox="1"/>
          <p:nvPr/>
        </p:nvSpPr>
        <p:spPr>
          <a:xfrm>
            <a:off x="1497724" y="416739"/>
            <a:ext cx="6763407" cy="923330"/>
          </a:xfrm>
          <a:prstGeom prst="rect">
            <a:avLst/>
          </a:prstGeom>
          <a:noFill/>
        </p:spPr>
        <p:txBody>
          <a:bodyPr wrap="square" rtlCol="0">
            <a:spAutoFit/>
          </a:bodyPr>
          <a:lstStyle/>
          <a:p>
            <a:r>
              <a:rPr lang="es-CO" dirty="0" smtClean="0"/>
              <a:t>Respondemos:</a:t>
            </a:r>
          </a:p>
          <a:p>
            <a:r>
              <a:rPr lang="es-CO" sz="3600" dirty="0" smtClean="0">
                <a:solidFill>
                  <a:schemeClr val="accent2"/>
                </a:solidFill>
              </a:rPr>
              <a:t>¡Te damos gracias Señor!</a:t>
            </a:r>
            <a:endParaRPr lang="es-CO" sz="3600" dirty="0">
              <a:solidFill>
                <a:schemeClr val="accent2"/>
              </a:solidFill>
            </a:endParaRPr>
          </a:p>
        </p:txBody>
      </p:sp>
    </p:spTree>
    <p:extLst>
      <p:ext uri="{BB962C8B-B14F-4D97-AF65-F5344CB8AC3E}">
        <p14:creationId xmlns:p14="http://schemas.microsoft.com/office/powerpoint/2010/main" val="2353806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25" y="1340069"/>
            <a:ext cx="4559229" cy="4533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2279" y="1852531"/>
            <a:ext cx="5696246" cy="2554545"/>
          </a:xfrm>
          <a:prstGeom prst="rect">
            <a:avLst/>
          </a:prstGeom>
        </p:spPr>
        <p:txBody>
          <a:bodyPr wrap="square">
            <a:spAutoFit/>
          </a:bodyPr>
          <a:lstStyle/>
          <a:p>
            <a:r>
              <a:rPr lang="es-CO" sz="2000" dirty="0" smtClean="0">
                <a:solidFill>
                  <a:srgbClr val="0070C0"/>
                </a:solidFill>
              </a:rPr>
              <a:t>Cordero de Dios que quitas el pecado del mundo... Sálvanos, Señor.</a:t>
            </a:r>
          </a:p>
          <a:p>
            <a:endParaRPr lang="es-CO" sz="2000" dirty="0" smtClean="0">
              <a:solidFill>
                <a:srgbClr val="0070C0"/>
              </a:solidFill>
            </a:endParaRPr>
          </a:p>
          <a:p>
            <a:r>
              <a:rPr lang="es-CO" sz="2000" dirty="0" smtClean="0">
                <a:solidFill>
                  <a:srgbClr val="0070C0"/>
                </a:solidFill>
              </a:rPr>
              <a:t>Cordero de Dios que quitas el pecado del mundo... Óyenos, Señor.</a:t>
            </a:r>
          </a:p>
          <a:p>
            <a:endParaRPr lang="es-CO" sz="2000" dirty="0" smtClean="0">
              <a:solidFill>
                <a:srgbClr val="0070C0"/>
              </a:solidFill>
            </a:endParaRPr>
          </a:p>
          <a:p>
            <a:r>
              <a:rPr lang="es-CO" sz="2000" dirty="0" smtClean="0">
                <a:solidFill>
                  <a:srgbClr val="0070C0"/>
                </a:solidFill>
              </a:rPr>
              <a:t>Cordero de Dios que quitas el pecado del mundo... Ten piedad y Misericordia de nosotros.</a:t>
            </a:r>
            <a:endParaRPr lang="es-CO" sz="2000" b="0" i="0" u="none" strike="noStrike" dirty="0">
              <a:solidFill>
                <a:srgbClr val="0070C0"/>
              </a:solidFill>
              <a:effectLst/>
              <a:latin typeface="Arial" panose="020B0604020202020204" pitchFamily="34" charset="0"/>
            </a:endParaRPr>
          </a:p>
        </p:txBody>
      </p:sp>
      <p:sp>
        <p:nvSpPr>
          <p:cNvPr id="5" name="Rectángulo 4"/>
          <p:cNvSpPr/>
          <p:nvPr/>
        </p:nvSpPr>
        <p:spPr>
          <a:xfrm>
            <a:off x="7136704" y="6034830"/>
            <a:ext cx="3518912" cy="369332"/>
          </a:xfrm>
          <a:prstGeom prst="rect">
            <a:avLst/>
          </a:prstGeom>
        </p:spPr>
        <p:txBody>
          <a:bodyPr wrap="none">
            <a:spAutoFit/>
          </a:bodyPr>
          <a:lstStyle/>
          <a:p>
            <a:r>
              <a:rPr lang="es-CO" b="1" i="0" dirty="0" smtClean="0">
                <a:solidFill>
                  <a:srgbClr val="645E5E"/>
                </a:solidFill>
                <a:effectLst/>
                <a:latin typeface="Arial" panose="020B0604020202020204" pitchFamily="34" charset="0"/>
              </a:rPr>
              <a:t>Letanía en respuesta al aborto</a:t>
            </a:r>
            <a:endParaRPr lang="es-CO" dirty="0"/>
          </a:p>
        </p:txBody>
      </p:sp>
    </p:spTree>
    <p:extLst>
      <p:ext uri="{BB962C8B-B14F-4D97-AF65-F5344CB8AC3E}">
        <p14:creationId xmlns:p14="http://schemas.microsoft.com/office/powerpoint/2010/main" val="363458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0274" y="0"/>
            <a:ext cx="6580788" cy="6555641"/>
          </a:xfrm>
          <a:prstGeom prst="rect">
            <a:avLst/>
          </a:prstGeom>
        </p:spPr>
        <p:txBody>
          <a:bodyPr wrap="square">
            <a:spAutoFit/>
          </a:bodyPr>
          <a:lstStyle/>
          <a:p>
            <a:r>
              <a:rPr lang="es-CO" sz="2000" b="1" i="0" dirty="0" smtClean="0">
                <a:solidFill>
                  <a:srgbClr val="645E5E"/>
                </a:solidFill>
                <a:effectLst/>
                <a:latin typeface="Arial" panose="020B0604020202020204" pitchFamily="34" charset="0"/>
              </a:rPr>
              <a:t>Oh María, Madre de Jesús y Madre nuestra,</a:t>
            </a:r>
            <a:r>
              <a:rPr lang="es-CO" sz="2000" b="0" i="0" dirty="0" smtClean="0">
                <a:solidFill>
                  <a:srgbClr val="645E5E"/>
                </a:solidFill>
                <a:effectLst/>
                <a:latin typeface="Arial" panose="020B0604020202020204" pitchFamily="34" charset="0"/>
              </a:rPr>
              <a:t>  </a:t>
            </a:r>
          </a:p>
          <a:p>
            <a:r>
              <a:rPr lang="es-CO" sz="2000" b="0" i="0" dirty="0" smtClean="0">
                <a:solidFill>
                  <a:srgbClr val="645E5E"/>
                </a:solidFill>
                <a:effectLst/>
                <a:latin typeface="Arial" panose="020B0604020202020204" pitchFamily="34" charset="0"/>
              </a:rPr>
              <a:t>nos dirigimos a Ti, </a:t>
            </a:r>
          </a:p>
          <a:p>
            <a:r>
              <a:rPr lang="es-CO" sz="2000" b="0" i="0" dirty="0" smtClean="0">
                <a:solidFill>
                  <a:srgbClr val="645E5E"/>
                </a:solidFill>
                <a:effectLst/>
                <a:latin typeface="Arial" panose="020B0604020202020204" pitchFamily="34" charset="0"/>
              </a:rPr>
              <a:t>ya que fuiste Tú  la que dijiste "SI" a la vida. </a:t>
            </a:r>
          </a:p>
          <a:p>
            <a:r>
              <a:rPr lang="es-CO" sz="2000" b="0" i="0" dirty="0" smtClean="0">
                <a:solidFill>
                  <a:srgbClr val="645E5E"/>
                </a:solidFill>
                <a:effectLst/>
                <a:latin typeface="Arial" panose="020B0604020202020204" pitchFamily="34" charset="0"/>
              </a:rPr>
              <a:t>"Concebirás y darás a luz a un Hijo", dijo el ángel. </a:t>
            </a:r>
          </a:p>
          <a:p>
            <a:r>
              <a:rPr lang="es-CO" sz="2000" b="0" i="0" dirty="0" smtClean="0">
                <a:solidFill>
                  <a:srgbClr val="645E5E"/>
                </a:solidFill>
                <a:effectLst/>
                <a:latin typeface="Arial" panose="020B0604020202020204" pitchFamily="34" charset="0"/>
              </a:rPr>
              <a:t>Sin importar la sorpresa y la incertidumbre </a:t>
            </a:r>
          </a:p>
          <a:p>
            <a:r>
              <a:rPr lang="es-CO" sz="2000" b="0" i="0" dirty="0" smtClean="0">
                <a:solidFill>
                  <a:srgbClr val="645E5E"/>
                </a:solidFill>
                <a:effectLst/>
                <a:latin typeface="Arial" panose="020B0604020202020204" pitchFamily="34" charset="0"/>
              </a:rPr>
              <a:t>que esto te causaría, Tú dijiste "SI." </a:t>
            </a:r>
          </a:p>
          <a:p>
            <a:r>
              <a:rPr lang="es-CO" sz="2000" b="0" i="0" dirty="0" smtClean="0">
                <a:solidFill>
                  <a:srgbClr val="645E5E"/>
                </a:solidFill>
                <a:effectLst/>
                <a:latin typeface="Arial" panose="020B0604020202020204" pitchFamily="34" charset="0"/>
              </a:rPr>
              <a:t>"Hágase en mí según tu palabra." </a:t>
            </a:r>
          </a:p>
          <a:p>
            <a:r>
              <a:rPr lang="es-CO" sz="2000" b="0" i="0" dirty="0" smtClean="0">
                <a:solidFill>
                  <a:srgbClr val="645E5E"/>
                </a:solidFill>
                <a:effectLst/>
                <a:latin typeface="Arial" panose="020B0604020202020204" pitchFamily="34" charset="0"/>
              </a:rPr>
              <a:t>Santa María, </a:t>
            </a:r>
          </a:p>
          <a:p>
            <a:r>
              <a:rPr lang="es-CO" sz="2000" b="0" i="0" dirty="0" smtClean="0">
                <a:solidFill>
                  <a:srgbClr val="645E5E"/>
                </a:solidFill>
                <a:effectLst/>
                <a:latin typeface="Arial" panose="020B0604020202020204" pitchFamily="34" charset="0"/>
              </a:rPr>
              <a:t>oramos hoy por todas las madres </a:t>
            </a:r>
          </a:p>
          <a:p>
            <a:r>
              <a:rPr lang="es-CO" sz="2000" b="0" i="0" dirty="0" smtClean="0">
                <a:solidFill>
                  <a:srgbClr val="645E5E"/>
                </a:solidFill>
                <a:effectLst/>
                <a:latin typeface="Arial" panose="020B0604020202020204" pitchFamily="34" charset="0"/>
              </a:rPr>
              <a:t>que tienen miedo de ser madres. </a:t>
            </a:r>
          </a:p>
          <a:p>
            <a:r>
              <a:rPr lang="es-CO" sz="2000" b="0" i="0" dirty="0" smtClean="0">
                <a:solidFill>
                  <a:srgbClr val="645E5E"/>
                </a:solidFill>
                <a:effectLst/>
                <a:latin typeface="Arial" panose="020B0604020202020204" pitchFamily="34" charset="0"/>
              </a:rPr>
              <a:t>Oramos por todas las que se sienten amenazadas y abrumadas por sus embarazos. </a:t>
            </a:r>
          </a:p>
          <a:p>
            <a:r>
              <a:rPr lang="es-CO" sz="2000" b="0" i="0" dirty="0" smtClean="0">
                <a:solidFill>
                  <a:srgbClr val="645E5E"/>
                </a:solidFill>
                <a:effectLst/>
                <a:latin typeface="Arial" panose="020B0604020202020204" pitchFamily="34" charset="0"/>
              </a:rPr>
              <a:t>Intercede por ellas, </a:t>
            </a:r>
          </a:p>
          <a:p>
            <a:r>
              <a:rPr lang="es-CO" sz="2000" b="0" i="0" dirty="0" smtClean="0">
                <a:solidFill>
                  <a:srgbClr val="645E5E"/>
                </a:solidFill>
                <a:effectLst/>
                <a:latin typeface="Arial" panose="020B0604020202020204" pitchFamily="34" charset="0"/>
              </a:rPr>
              <a:t>para que Dios les conceda la gracia de poder decir "si" </a:t>
            </a:r>
          </a:p>
          <a:p>
            <a:r>
              <a:rPr lang="es-CO" sz="2000" b="0" i="0" dirty="0" smtClean="0">
                <a:solidFill>
                  <a:srgbClr val="645E5E"/>
                </a:solidFill>
                <a:effectLst/>
                <a:latin typeface="Arial" panose="020B0604020202020204" pitchFamily="34" charset="0"/>
              </a:rPr>
              <a:t>y el valor de llevar a plenitud su embarazo. </a:t>
            </a:r>
          </a:p>
          <a:p>
            <a:r>
              <a:rPr lang="es-CO" sz="2000" b="0" i="0" dirty="0" smtClean="0">
                <a:solidFill>
                  <a:srgbClr val="645E5E"/>
                </a:solidFill>
                <a:effectLst/>
                <a:latin typeface="Arial" panose="020B0604020202020204" pitchFamily="34" charset="0"/>
              </a:rPr>
              <a:t>Que reciban la gracia </a:t>
            </a:r>
          </a:p>
          <a:p>
            <a:r>
              <a:rPr lang="es-CO" sz="2000" b="0" i="0" dirty="0" smtClean="0">
                <a:solidFill>
                  <a:srgbClr val="645E5E"/>
                </a:solidFill>
                <a:effectLst/>
                <a:latin typeface="Arial" panose="020B0604020202020204" pitchFamily="34" charset="0"/>
              </a:rPr>
              <a:t>de rechazar la falsa solución del aborto. </a:t>
            </a:r>
          </a:p>
          <a:p>
            <a:r>
              <a:rPr lang="es-CO" sz="2000" b="0" i="0" dirty="0" smtClean="0">
                <a:solidFill>
                  <a:srgbClr val="645E5E"/>
                </a:solidFill>
                <a:effectLst/>
                <a:latin typeface="Arial" panose="020B0604020202020204" pitchFamily="34" charset="0"/>
              </a:rPr>
              <a:t>Que puedan decir como Tú, </a:t>
            </a:r>
          </a:p>
          <a:p>
            <a:r>
              <a:rPr lang="es-CO" sz="2000" b="0" i="0" dirty="0" smtClean="0">
                <a:solidFill>
                  <a:srgbClr val="645E5E"/>
                </a:solidFill>
                <a:effectLst/>
                <a:latin typeface="Arial" panose="020B0604020202020204" pitchFamily="34" charset="0"/>
              </a:rPr>
              <a:t>"hágase en mi según Tu Palabra." </a:t>
            </a:r>
          </a:p>
          <a:p>
            <a:r>
              <a:rPr lang="es-CO" sz="2000" b="0" i="0" dirty="0" smtClean="0">
                <a:solidFill>
                  <a:srgbClr val="645E5E"/>
                </a:solidFill>
                <a:effectLst/>
                <a:latin typeface="Arial" panose="020B0604020202020204" pitchFamily="34" charset="0"/>
              </a:rPr>
              <a:t>Que puedan vivir y sentir la ayuda de los cristianos y sepan que la paz viene al hacer la Voluntad de Dios.</a:t>
            </a:r>
            <a:endParaRPr lang="es-CO" sz="2000" dirty="0"/>
          </a:p>
        </p:txBody>
      </p:sp>
      <p:pic>
        <p:nvPicPr>
          <p:cNvPr id="16386" name="Picture 2" descr="Resultado de imagen para maria y abo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220" y="585511"/>
            <a:ext cx="3785805" cy="5796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61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nuestra señora de guadalupe en embar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06" y="-283334"/>
            <a:ext cx="6361637" cy="74568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52531" y="266336"/>
            <a:ext cx="5264436" cy="6370975"/>
          </a:xfrm>
          <a:prstGeom prst="rect">
            <a:avLst/>
          </a:prstGeom>
        </p:spPr>
        <p:txBody>
          <a:bodyPr wrap="square">
            <a:spAutoFit/>
          </a:bodyPr>
          <a:lstStyle/>
          <a:p>
            <a:pPr algn="ctr"/>
            <a:r>
              <a:rPr lang="es-CO" sz="2400" dirty="0" err="1" smtClean="0">
                <a:solidFill>
                  <a:schemeClr val="accent2"/>
                </a:solidFill>
                <a:effectLst/>
                <a:latin typeface="Times New Roman" panose="02020603050405020304" pitchFamily="18" charset="0"/>
                <a:ea typeface="Times New Roman" panose="02020603050405020304" pitchFamily="18" charset="0"/>
              </a:rPr>
              <a:t>Rosarium</a:t>
            </a:r>
            <a:r>
              <a:rPr lang="es-CO" sz="2400" dirty="0" smtClean="0">
                <a:solidFill>
                  <a:schemeClr val="accent2"/>
                </a:solidFill>
                <a:effectLst/>
                <a:latin typeface="Times New Roman" panose="02020603050405020304" pitchFamily="18" charset="0"/>
                <a:ea typeface="Times New Roman" panose="02020603050405020304" pitchFamily="18" charset="0"/>
              </a:rPr>
              <a:t> </a:t>
            </a:r>
            <a:r>
              <a:rPr lang="es-CO" sz="2400" dirty="0" err="1" smtClean="0">
                <a:solidFill>
                  <a:schemeClr val="accent2"/>
                </a:solidFill>
                <a:effectLst/>
                <a:latin typeface="Times New Roman" panose="02020603050405020304" pitchFamily="18" charset="0"/>
                <a:ea typeface="Times New Roman" panose="02020603050405020304" pitchFamily="18" charset="0"/>
              </a:rPr>
              <a:t>Virginis</a:t>
            </a:r>
            <a:r>
              <a:rPr lang="es-CO" sz="2400" dirty="0" smtClean="0">
                <a:solidFill>
                  <a:schemeClr val="accent2"/>
                </a:solidFill>
                <a:effectLst/>
                <a:latin typeface="Times New Roman" panose="02020603050405020304" pitchFamily="18" charset="0"/>
                <a:ea typeface="Times New Roman" panose="02020603050405020304" pitchFamily="18" charset="0"/>
              </a:rPr>
              <a:t> </a:t>
            </a:r>
            <a:r>
              <a:rPr lang="es-CO" sz="2400" dirty="0" err="1" smtClean="0">
                <a:solidFill>
                  <a:schemeClr val="accent2"/>
                </a:solidFill>
                <a:effectLst/>
                <a:latin typeface="Times New Roman" panose="02020603050405020304" pitchFamily="18" charset="0"/>
                <a:ea typeface="Times New Roman" panose="02020603050405020304" pitchFamily="18" charset="0"/>
              </a:rPr>
              <a:t>Mariae</a:t>
            </a:r>
            <a:r>
              <a:rPr lang="es-CO" sz="2400" dirty="0" smtClean="0">
                <a:solidFill>
                  <a:schemeClr val="accent2"/>
                </a:solidFill>
                <a:effectLst/>
                <a:latin typeface="Times New Roman" panose="02020603050405020304" pitchFamily="18" charset="0"/>
                <a:ea typeface="Times New Roman" panose="02020603050405020304" pitchFamily="18" charset="0"/>
              </a:rPr>
              <a:t> n.10</a:t>
            </a:r>
          </a:p>
          <a:p>
            <a:pPr algn="ctr"/>
            <a:endParaRPr lang="es-CO" sz="2400" dirty="0" smtClean="0">
              <a:solidFill>
                <a:srgbClr val="000000"/>
              </a:solidFill>
              <a:effectLst/>
              <a:latin typeface="Arial" panose="020B0604020202020204" pitchFamily="34" charset="0"/>
              <a:ea typeface="Times New Roman" panose="02020603050405020304" pitchFamily="18" charset="0"/>
            </a:endParaRPr>
          </a:p>
          <a:p>
            <a:pPr algn="ctr"/>
            <a:r>
              <a:rPr lang="es-CO" sz="2000" dirty="0" smtClean="0">
                <a:solidFill>
                  <a:srgbClr val="000000"/>
                </a:solidFill>
                <a:effectLst/>
                <a:latin typeface="Arial" panose="020B0604020202020204" pitchFamily="34" charset="0"/>
                <a:ea typeface="Times New Roman" panose="02020603050405020304" pitchFamily="18" charset="0"/>
              </a:rPr>
              <a:t>La contemplación de Cristo tiene en María su modelo insuperable. El rostro del Hijo le pertenece de un modo especial. Ha sido en su vientre donde se ha formado, tomando también de Ella una semejanza humana que evoca una intimidad espiritual ciertamente más grande aún. Nadie se ha dedicado con la asiduidad de María a la contemplación del rostro de Cristo. Los ojos de su corazón se concentran de algún modo en Él ya en la Anunciación, cuando lo concibe por obra del Espíritu Santo; en los meses sucesivos empieza a sentir su presencia y a imaginar sus rasgos. Cuando por fin lo da a luz en Belén, sus ojos se vuelven también tiernamente sobre el rostro del Hijo, cuando lo «envolvió en pañales y le acostó en un pesebre» (</a:t>
            </a:r>
            <a:r>
              <a:rPr lang="es-CO" sz="2000" dirty="0" err="1" smtClean="0">
                <a:solidFill>
                  <a:srgbClr val="000000"/>
                </a:solidFill>
                <a:effectLst/>
                <a:latin typeface="Arial" panose="020B0604020202020204" pitchFamily="34" charset="0"/>
                <a:ea typeface="Times New Roman" panose="02020603050405020304" pitchFamily="18" charset="0"/>
              </a:rPr>
              <a:t>Lc</a:t>
            </a:r>
            <a:r>
              <a:rPr lang="es-CO" sz="2000" dirty="0" smtClean="0">
                <a:solidFill>
                  <a:srgbClr val="000000"/>
                </a:solidFill>
                <a:effectLst/>
                <a:latin typeface="Arial" panose="020B0604020202020204" pitchFamily="34" charset="0"/>
                <a:ea typeface="Times New Roman" panose="02020603050405020304" pitchFamily="18" charset="0"/>
              </a:rPr>
              <a:t> 2, 7).</a:t>
            </a:r>
            <a:endParaRPr lang="es-CO"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92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nuestra señora de guadalupe en embar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06" y="-283334"/>
            <a:ext cx="6361637" cy="74568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3988158" y="628943"/>
            <a:ext cx="6096000" cy="5632311"/>
          </a:xfrm>
          <a:prstGeom prst="rect">
            <a:avLst/>
          </a:prstGeom>
        </p:spPr>
        <p:txBody>
          <a:bodyPr>
            <a:spAutoFit/>
          </a:bodyPr>
          <a:lstStyle/>
          <a:p>
            <a:pPr algn="ctr"/>
            <a:r>
              <a:rPr lang="es-ES" sz="2400" b="1" dirty="0" smtClean="0">
                <a:solidFill>
                  <a:srgbClr val="000080"/>
                </a:solidFill>
                <a:effectLst/>
                <a:latin typeface="Arial" panose="020B0604020202020204" pitchFamily="34" charset="0"/>
                <a:ea typeface="Times New Roman" panose="02020603050405020304" pitchFamily="18" charset="0"/>
              </a:rPr>
              <a:t>Oración del niño por nacer</a:t>
            </a:r>
            <a:endParaRPr lang="es-CO" sz="2400" dirty="0" smtClean="0">
              <a:effectLst/>
              <a:latin typeface="Times New Roman" panose="02020603050405020304" pitchFamily="18" charset="0"/>
              <a:ea typeface="Times New Roman" panose="02020603050405020304" pitchFamily="18" charset="0"/>
            </a:endParaRPr>
          </a:p>
          <a:p>
            <a:pPr algn="ctr"/>
            <a:r>
              <a:rPr lang="es-ES" sz="2400" dirty="0" smtClean="0">
                <a:solidFill>
                  <a:srgbClr val="000000"/>
                </a:solidFill>
                <a:effectLst/>
                <a:latin typeface="Arial" panose="020B0604020202020204" pitchFamily="34" charset="0"/>
                <a:ea typeface="Times New Roman" panose="02020603050405020304" pitchFamily="18" charset="0"/>
              </a:rPr>
              <a:t>Tu corazón palpita aquí en el mío,</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tu ternura arrulla ya mi sueño,</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tu rostro contemplo en armonía, </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Padre Dios, Tú eres mi dueño.</a:t>
            </a:r>
            <a:endParaRPr lang="es-CO" sz="2400" dirty="0" smtClean="0">
              <a:effectLst/>
              <a:latin typeface="Times New Roman" panose="02020603050405020304" pitchFamily="18" charset="0"/>
              <a:ea typeface="Times New Roman" panose="02020603050405020304" pitchFamily="18" charset="0"/>
            </a:endParaRPr>
          </a:p>
          <a:p>
            <a:pPr algn="ctr"/>
            <a:r>
              <a:rPr lang="es-ES" sz="2400" dirty="0" smtClean="0">
                <a:solidFill>
                  <a:srgbClr val="000000"/>
                </a:solidFill>
                <a:effectLst/>
                <a:latin typeface="Arial" panose="020B0604020202020204" pitchFamily="34" charset="0"/>
                <a:ea typeface="Times New Roman" panose="02020603050405020304" pitchFamily="18" charset="0"/>
              </a:rPr>
              <a:t>Mi madre sonríe con cariño</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y con todo su amor me da alimento,</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el mundo me espera sin tardanza</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y siento tu Espíritu en mi aliento.</a:t>
            </a:r>
            <a:endParaRPr lang="es-CO" sz="2400" dirty="0" smtClean="0">
              <a:effectLst/>
              <a:latin typeface="Times New Roman" panose="02020603050405020304" pitchFamily="18" charset="0"/>
              <a:ea typeface="Times New Roman" panose="02020603050405020304" pitchFamily="18" charset="0"/>
            </a:endParaRPr>
          </a:p>
          <a:p>
            <a:pPr algn="ctr"/>
            <a:r>
              <a:rPr lang="es-ES" sz="2400" dirty="0" smtClean="0">
                <a:solidFill>
                  <a:srgbClr val="000000"/>
                </a:solidFill>
                <a:effectLst/>
                <a:latin typeface="Arial" panose="020B0604020202020204" pitchFamily="34" charset="0"/>
                <a:ea typeface="Times New Roman" panose="02020603050405020304" pitchFamily="18" charset="0"/>
              </a:rPr>
              <a:t>Eres mi vida, así lo reconozco;</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mi alma te alabará eternamente,</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mi llegada al mundo ya se siente</a:t>
            </a:r>
            <a:endParaRPr lang="es-CO" sz="2400" dirty="0" smtClean="0">
              <a:effectLst/>
              <a:latin typeface="Times New Roman" panose="02020603050405020304" pitchFamily="18" charset="0"/>
              <a:ea typeface="Times New Roman" panose="02020603050405020304" pitchFamily="18" charset="0"/>
            </a:endParaRPr>
          </a:p>
          <a:p>
            <a:pPr algn="ctr"/>
            <a:r>
              <a:rPr lang="es-ES" sz="2400" dirty="0" smtClean="0">
                <a:solidFill>
                  <a:srgbClr val="000000"/>
                </a:solidFill>
                <a:effectLst/>
                <a:latin typeface="Arial" panose="020B0604020202020204" pitchFamily="34" charset="0"/>
                <a:ea typeface="Times New Roman" panose="02020603050405020304" pitchFamily="18" charset="0"/>
              </a:rPr>
              <a:t>con risas y cantos de colores</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llevaré en mis manos muchas flores</a:t>
            </a:r>
            <a:br>
              <a:rPr lang="es-ES" sz="2400" dirty="0" smtClean="0">
                <a:solidFill>
                  <a:srgbClr val="000000"/>
                </a:solidFill>
                <a:effectLst/>
                <a:latin typeface="Arial" panose="020B0604020202020204" pitchFamily="34" charset="0"/>
                <a:ea typeface="Times New Roman" panose="02020603050405020304" pitchFamily="18" charset="0"/>
              </a:rPr>
            </a:br>
            <a:r>
              <a:rPr lang="es-ES" sz="2400" dirty="0" smtClean="0">
                <a:solidFill>
                  <a:srgbClr val="000000"/>
                </a:solidFill>
                <a:effectLst/>
                <a:latin typeface="Arial" panose="020B0604020202020204" pitchFamily="34" charset="0"/>
                <a:ea typeface="Times New Roman" panose="02020603050405020304" pitchFamily="18" charset="0"/>
              </a:rPr>
              <a:t>preludio de una paz que dure siempre.</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083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7462" y="1168229"/>
            <a:ext cx="4335517" cy="4832092"/>
          </a:xfrm>
          <a:prstGeom prst="rect">
            <a:avLst/>
          </a:prstGeom>
          <a:noFill/>
        </p:spPr>
        <p:txBody>
          <a:bodyPr wrap="square" rtlCol="0">
            <a:spAutoFit/>
          </a:bodyPr>
          <a:lstStyle/>
          <a:p>
            <a:r>
              <a:rPr lang="es-CO" sz="2800" dirty="0" smtClean="0">
                <a:solidFill>
                  <a:schemeClr val="bg1">
                    <a:lumMod val="50000"/>
                  </a:schemeClr>
                </a:solidFill>
              </a:rPr>
              <a:t>1 Corintios 15, 20-22</a:t>
            </a:r>
          </a:p>
          <a:p>
            <a:endParaRPr lang="es-CO" sz="2800" dirty="0" smtClean="0">
              <a:solidFill>
                <a:schemeClr val="accent1"/>
              </a:solidFill>
            </a:endParaRPr>
          </a:p>
          <a:p>
            <a:r>
              <a:rPr lang="es-CO" sz="2800" dirty="0" smtClean="0">
                <a:solidFill>
                  <a:schemeClr val="accent1"/>
                </a:solidFill>
              </a:rPr>
              <a:t>Cristo resucitó de entre los muertos como primicia de los que durmieron. Porque, habiendo venido por un hombre la muerte, también por un hombre viene la resurrección de los muertos.</a:t>
            </a:r>
            <a:endParaRPr lang="es-CO" sz="2800" dirty="0">
              <a:solidFill>
                <a:schemeClr val="accent1"/>
              </a:solidFill>
            </a:endParaRPr>
          </a:p>
        </p:txBody>
      </p:sp>
      <p:sp>
        <p:nvSpPr>
          <p:cNvPr id="5" name="Rectángulo 4"/>
          <p:cNvSpPr/>
          <p:nvPr/>
        </p:nvSpPr>
        <p:spPr>
          <a:xfrm>
            <a:off x="10136182" y="3584275"/>
            <a:ext cx="590225"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15366" name="Picture 6" descr="Resultado de imagen para contemplar misterios del rosario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998" y="1168229"/>
            <a:ext cx="4094021" cy="4094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6734581" y="327713"/>
            <a:ext cx="1992853" cy="369332"/>
          </a:xfrm>
          <a:prstGeom prst="rect">
            <a:avLst/>
          </a:prstGeom>
        </p:spPr>
        <p:txBody>
          <a:bodyPr wrap="none">
            <a:spAutoFit/>
          </a:bodyPr>
          <a:lstStyle/>
          <a:p>
            <a:r>
              <a:rPr lang="es-CO" b="1" i="0" dirty="0" smtClean="0">
                <a:solidFill>
                  <a:schemeClr val="accent2"/>
                </a:solidFill>
                <a:effectLst/>
                <a:latin typeface="Arial" panose="020B0604020202020204" pitchFamily="34" charset="0"/>
              </a:rPr>
              <a:t>La Resurrección</a:t>
            </a:r>
          </a:p>
        </p:txBody>
      </p:sp>
    </p:spTree>
    <p:extLst>
      <p:ext uri="{BB962C8B-B14F-4D97-AF65-F5344CB8AC3E}">
        <p14:creationId xmlns:p14="http://schemas.microsoft.com/office/powerpoint/2010/main" val="404756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27711" y="562575"/>
            <a:ext cx="3387144" cy="646331"/>
          </a:xfrm>
          <a:prstGeom prst="rect">
            <a:avLst/>
          </a:prstGeom>
          <a:noFill/>
        </p:spPr>
        <p:txBody>
          <a:bodyPr wrap="square" rtlCol="0">
            <a:spAutoFit/>
          </a:bodyPr>
          <a:lstStyle/>
          <a:p>
            <a:r>
              <a:rPr lang="es-CO" dirty="0" smtClean="0">
                <a:solidFill>
                  <a:schemeClr val="accent2"/>
                </a:solidFill>
              </a:rPr>
              <a:t>Protección sobre los bebes </a:t>
            </a:r>
          </a:p>
          <a:p>
            <a:r>
              <a:rPr lang="es-CO" dirty="0" smtClean="0">
                <a:solidFill>
                  <a:schemeClr val="accent2"/>
                </a:solidFill>
              </a:rPr>
              <a:t>no-nacidos</a:t>
            </a:r>
            <a:endParaRPr lang="es-CO" dirty="0">
              <a:solidFill>
                <a:schemeClr val="accent2"/>
              </a:solidFill>
            </a:endParaRPr>
          </a:p>
        </p:txBody>
      </p:sp>
      <p:sp>
        <p:nvSpPr>
          <p:cNvPr id="3" name="Rectángulo 2"/>
          <p:cNvSpPr/>
          <p:nvPr/>
        </p:nvSpPr>
        <p:spPr>
          <a:xfrm>
            <a:off x="704044" y="587192"/>
            <a:ext cx="4486141" cy="5016758"/>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La Resurrección</a:t>
            </a:r>
          </a:p>
          <a:p>
            <a:r>
              <a:rPr lang="es-CO" sz="2400" dirty="0" smtClean="0"/>
              <a:t/>
            </a:r>
            <a:br>
              <a:rPr lang="es-CO" sz="2400" dirty="0" smtClean="0"/>
            </a:br>
            <a:r>
              <a:rPr lang="es-CO" sz="2400" b="0" i="0" dirty="0" smtClean="0">
                <a:solidFill>
                  <a:srgbClr val="645E5E"/>
                </a:solidFill>
                <a:effectLst/>
                <a:latin typeface="Arial" panose="020B0604020202020204" pitchFamily="34" charset="0"/>
              </a:rPr>
              <a:t>¡Cristo ha resucitado! Por su Resurrección, Él ha destruido el poder de la muerte, y por ende el poder del aborto. El resultado de esta batalla por la vida ya ha sido decidido: ¡La vida es victoriosa! Oremos para que todos los que luchan por la vida puedan extender esta victoria a cada rincón de nuestra sociedad.</a:t>
            </a:r>
            <a:endParaRPr lang="es-CO" sz="2400" dirty="0"/>
          </a:p>
        </p:txBody>
      </p:sp>
      <p:sp>
        <p:nvSpPr>
          <p:cNvPr id="4" name="Rectángulo 3"/>
          <p:cNvSpPr/>
          <p:nvPr/>
        </p:nvSpPr>
        <p:spPr>
          <a:xfrm>
            <a:off x="10136182" y="3584275"/>
            <a:ext cx="590225"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6" name="Picture 4"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46" y="1003411"/>
            <a:ext cx="4943475" cy="56483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190185" y="6488668"/>
            <a:ext cx="4303987" cy="369332"/>
          </a:xfrm>
          <a:prstGeom prst="rect">
            <a:avLst/>
          </a:prstGeom>
          <a:noFill/>
        </p:spPr>
        <p:txBody>
          <a:bodyPr wrap="square" rtlCol="0">
            <a:spAutoFit/>
          </a:bodyPr>
          <a:lstStyle/>
          <a:p>
            <a:r>
              <a:rPr lang="es-CO" dirty="0" smtClean="0"/>
              <a:t>Padre Nuestro, 10 Ave María, Gloria</a:t>
            </a:r>
            <a:endParaRPr lang="es-CO" dirty="0"/>
          </a:p>
        </p:txBody>
      </p:sp>
    </p:spTree>
    <p:extLst>
      <p:ext uri="{BB962C8B-B14F-4D97-AF65-F5344CB8AC3E}">
        <p14:creationId xmlns:p14="http://schemas.microsoft.com/office/powerpoint/2010/main" val="161479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176748" y="1547555"/>
            <a:ext cx="4486141" cy="1569660"/>
          </a:xfrm>
          <a:prstGeom prst="rect">
            <a:avLst/>
          </a:prstGeom>
        </p:spPr>
        <p:txBody>
          <a:bodyPr wrap="square">
            <a:spAutoFit/>
          </a:bodyPr>
          <a:lstStyle/>
          <a:p>
            <a:r>
              <a:rPr lang="es-CO" sz="3200" b="1" i="0" dirty="0" smtClean="0">
                <a:solidFill>
                  <a:schemeClr val="accent2"/>
                </a:solidFill>
                <a:effectLst/>
                <a:latin typeface="Arial" panose="020B0604020202020204" pitchFamily="34" charset="0"/>
              </a:rPr>
              <a:t>María es Madre de Gracia y de Misericordia.</a:t>
            </a:r>
            <a:endParaRPr lang="es-CO" sz="2400" dirty="0"/>
          </a:p>
        </p:txBody>
      </p:sp>
      <p:sp>
        <p:nvSpPr>
          <p:cNvPr id="8" name="Rectángulo 7"/>
          <p:cNvSpPr/>
          <p:nvPr/>
        </p:nvSpPr>
        <p:spPr>
          <a:xfrm>
            <a:off x="5980237" y="3467951"/>
            <a:ext cx="4486141" cy="1569660"/>
          </a:xfrm>
          <a:prstGeom prst="rect">
            <a:avLst/>
          </a:prstGeom>
        </p:spPr>
        <p:txBody>
          <a:bodyPr wrap="square">
            <a:spAutoFit/>
          </a:bodyPr>
          <a:lstStyle/>
          <a:p>
            <a:r>
              <a:rPr lang="es-CO" sz="3200" b="1" i="0" dirty="0" smtClean="0">
                <a:solidFill>
                  <a:srgbClr val="0070C0"/>
                </a:solidFill>
                <a:effectLst/>
                <a:latin typeface="Arial" panose="020B0604020202020204" pitchFamily="34" charset="0"/>
              </a:rPr>
              <a:t>En la vida y en la muerte ampáranos Madre nuestra</a:t>
            </a:r>
            <a:endParaRPr lang="es-CO" sz="2400" dirty="0">
              <a:solidFill>
                <a:srgbClr val="0070C0"/>
              </a:solidFill>
            </a:endParaRPr>
          </a:p>
        </p:txBody>
      </p:sp>
      <p:pic>
        <p:nvPicPr>
          <p:cNvPr id="35844" name="Picture 4" descr="Resultado de imagen para virgen del rosario y santo dom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90"/>
            <a:ext cx="5176749" cy="66521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3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Jesus protege y salva a los no nac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36" y="173421"/>
            <a:ext cx="45720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543942" y="436741"/>
            <a:ext cx="5559756" cy="2308324"/>
          </a:xfrm>
          <a:prstGeom prst="rect">
            <a:avLst/>
          </a:prstGeom>
        </p:spPr>
        <p:txBody>
          <a:bodyPr wrap="square">
            <a:spAutoFit/>
          </a:bodyPr>
          <a:lstStyle/>
          <a:p>
            <a:r>
              <a:rPr lang="es-CO" sz="4800" b="0" i="0" dirty="0" smtClean="0">
                <a:solidFill>
                  <a:schemeClr val="accent2"/>
                </a:solidFill>
                <a:effectLst/>
                <a:latin typeface="Arial" panose="020B0604020202020204" pitchFamily="34" charset="0"/>
              </a:rPr>
              <a:t> </a:t>
            </a:r>
            <a:r>
              <a:rPr lang="es-CO" sz="4800" b="1" i="0" dirty="0" smtClean="0">
                <a:solidFill>
                  <a:schemeClr val="accent2"/>
                </a:solidFill>
                <a:effectLst/>
                <a:latin typeface="Arial" panose="020B0604020202020204" pitchFamily="34" charset="0"/>
              </a:rPr>
              <a:t>"Jesús, </a:t>
            </a:r>
          </a:p>
          <a:p>
            <a:r>
              <a:rPr lang="es-CO" sz="4800" b="1" i="0" dirty="0" smtClean="0">
                <a:solidFill>
                  <a:schemeClr val="accent2"/>
                </a:solidFill>
                <a:effectLst/>
                <a:latin typeface="Arial" panose="020B0604020202020204" pitchFamily="34" charset="0"/>
              </a:rPr>
              <a:t>Protege y Salva </a:t>
            </a:r>
          </a:p>
          <a:p>
            <a:r>
              <a:rPr lang="es-CO" sz="4800" b="1" i="0" dirty="0" smtClean="0">
                <a:solidFill>
                  <a:schemeClr val="accent2"/>
                </a:solidFill>
                <a:effectLst/>
                <a:latin typeface="Arial" panose="020B0604020202020204" pitchFamily="34" charset="0"/>
              </a:rPr>
              <a:t>a los No-nacidos"</a:t>
            </a:r>
            <a:endParaRPr lang="es-CO" sz="4800" dirty="0">
              <a:solidFill>
                <a:schemeClr val="accent2"/>
              </a:solidFill>
            </a:endParaRPr>
          </a:p>
        </p:txBody>
      </p:sp>
      <p:sp>
        <p:nvSpPr>
          <p:cNvPr id="2" name="Rectángulo 1"/>
          <p:cNvSpPr/>
          <p:nvPr/>
        </p:nvSpPr>
        <p:spPr>
          <a:xfrm>
            <a:off x="1506859" y="3690147"/>
            <a:ext cx="4327603" cy="1938992"/>
          </a:xfrm>
          <a:prstGeom prst="rect">
            <a:avLst/>
          </a:prstGeom>
        </p:spPr>
        <p:txBody>
          <a:bodyPr wrap="square">
            <a:spAutoFit/>
          </a:bodyPr>
          <a:lstStyle/>
          <a:p>
            <a:r>
              <a:rPr lang="es-CO" sz="2000" dirty="0" smtClean="0"/>
              <a:t>¡Oh! Jesús mío, perdona nuestros pecados, líbranos del fuego del infierno, lleva al cielo a todas las almas, especialmente a las más necesitadas de Tu misericordia. Amén.</a:t>
            </a:r>
            <a:endParaRPr lang="es-CO" sz="2000" dirty="0"/>
          </a:p>
        </p:txBody>
      </p:sp>
    </p:spTree>
    <p:extLst>
      <p:ext uri="{BB962C8B-B14F-4D97-AF65-F5344CB8AC3E}">
        <p14:creationId xmlns:p14="http://schemas.microsoft.com/office/powerpoint/2010/main" val="957217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259</TotalTime>
  <Words>1548</Words>
  <Application>Microsoft Office PowerPoint</Application>
  <PresentationFormat>Panorámica</PresentationFormat>
  <Paragraphs>183</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Times New Roman</vt:lpstr>
      <vt:lpstr>Trebuchet MS</vt:lpstr>
      <vt:lpstr>Wingdings 3</vt:lpstr>
      <vt:lpstr>Faceta</vt:lpstr>
      <vt:lpstr>Santo Rosario </vt:lpstr>
      <vt:lpstr>+En el nombre del Padre, del Hijo y del Espíritu Santo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Ann Catholic Church</dc:title>
  <dc:creator>DUBERNEY Rodas</dc:creator>
  <cp:lastModifiedBy>DUBERNEY Rodas</cp:lastModifiedBy>
  <cp:revision>31</cp:revision>
  <dcterms:created xsi:type="dcterms:W3CDTF">2020-01-22T01:49:57Z</dcterms:created>
  <dcterms:modified xsi:type="dcterms:W3CDTF">2020-03-31T04:00:00Z</dcterms:modified>
</cp:coreProperties>
</file>